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0160000" cy="15240000"/>
  <p:notesSz cx="6858000" cy="9144000"/>
  <p:embeddedFontLst>
    <p:embeddedFont>
      <p:font typeface="Calibri" pitchFamily="34" charset="0"/>
      <p:regular r:id="rId16"/>
      <p:bold r:id="rId17"/>
      <p:italic r:id="rId18"/>
      <p:boldItalic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0" d="100"/>
          <a:sy n="30" d="100"/>
        </p:scale>
        <p:origin x="-1518" y="-90"/>
      </p:cViewPr>
      <p:guideLst>
        <p:guide orient="horz" pos="4800"/>
        <p:guide pos="320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734281"/>
            <a:ext cx="8636000" cy="3266722"/>
          </a:xfrm>
        </p:spPr>
        <p:txBody>
          <a:bodyPr/>
          <a:lstStyle/>
          <a:p>
            <a:r>
              <a:rPr lang="en-US" smtClean="0"/>
              <a:t>Click to edit Master title style</a:t>
            </a:r>
            <a:endParaRPr lang="en-US"/>
          </a:p>
        </p:txBody>
      </p:sp>
      <p:sp>
        <p:nvSpPr>
          <p:cNvPr id="3" name="Subtitle 2"/>
          <p:cNvSpPr>
            <a:spLocks noGrp="1"/>
          </p:cNvSpPr>
          <p:nvPr>
            <p:ph type="subTitle" idx="1"/>
          </p:nvPr>
        </p:nvSpPr>
        <p:spPr>
          <a:xfrm>
            <a:off x="1524000" y="8636000"/>
            <a:ext cx="7112000" cy="389466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3A078F2-95C6-4426-91A4-9925240CC07A}" type="datetimeFigureOut">
              <a:rPr lang="en-US" smtClean="0"/>
              <a:t>9/11/2012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3E5C18-C017-4A74-98FA-EE6F0E90A881}" type="slidenum">
              <a:rPr lang="en-US" smtClean="0"/>
              <a:t>‹#›</a:t>
            </a:fld>
            <a:endParaRPr lang="en-US"/>
          </a:p>
        </p:txBody>
      </p:sp>
    </p:spTree>
    <p:extLst>
      <p:ext uri="{BB962C8B-B14F-4D97-AF65-F5344CB8AC3E}">
        <p14:creationId xmlns:p14="http://schemas.microsoft.com/office/powerpoint/2010/main" val="3268162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A078F2-95C6-4426-91A4-9925240CC07A}" type="datetimeFigureOut">
              <a:rPr lang="en-US" smtClean="0"/>
              <a:t>9/11/2012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3E5C18-C017-4A74-98FA-EE6F0E90A881}" type="slidenum">
              <a:rPr lang="en-US" smtClean="0"/>
              <a:t>‹#›</a:t>
            </a:fld>
            <a:endParaRPr lang="en-US"/>
          </a:p>
        </p:txBody>
      </p:sp>
    </p:spTree>
    <p:extLst>
      <p:ext uri="{BB962C8B-B14F-4D97-AF65-F5344CB8AC3E}">
        <p14:creationId xmlns:p14="http://schemas.microsoft.com/office/powerpoint/2010/main" val="2964665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610310"/>
            <a:ext cx="2286000" cy="1300338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8001" y="610310"/>
            <a:ext cx="6688667" cy="130033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A078F2-95C6-4426-91A4-9925240CC07A}" type="datetimeFigureOut">
              <a:rPr lang="en-US" smtClean="0"/>
              <a:t>9/11/2012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3E5C18-C017-4A74-98FA-EE6F0E90A881}" type="slidenum">
              <a:rPr lang="en-US" smtClean="0"/>
              <a:t>‹#›</a:t>
            </a:fld>
            <a:endParaRPr lang="en-US"/>
          </a:p>
        </p:txBody>
      </p:sp>
    </p:spTree>
    <p:extLst>
      <p:ext uri="{BB962C8B-B14F-4D97-AF65-F5344CB8AC3E}">
        <p14:creationId xmlns:p14="http://schemas.microsoft.com/office/powerpoint/2010/main" val="2533464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3A078F2-95C6-4426-91A4-9925240CC07A}" type="datetimeFigureOut">
              <a:rPr lang="en-US" smtClean="0"/>
              <a:t>9/11/2012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3E5C18-C017-4A74-98FA-EE6F0E90A881}" type="slidenum">
              <a:rPr lang="en-US" smtClean="0"/>
              <a:t>‹#›</a:t>
            </a:fld>
            <a:endParaRPr lang="en-US"/>
          </a:p>
        </p:txBody>
      </p:sp>
    </p:spTree>
    <p:extLst>
      <p:ext uri="{BB962C8B-B14F-4D97-AF65-F5344CB8AC3E}">
        <p14:creationId xmlns:p14="http://schemas.microsoft.com/office/powerpoint/2010/main" val="2188399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2570" y="9793115"/>
            <a:ext cx="8636000" cy="3026833"/>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02570" y="6459363"/>
            <a:ext cx="8636000" cy="33337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A078F2-95C6-4426-91A4-9925240CC07A}" type="datetimeFigureOut">
              <a:rPr lang="en-US" smtClean="0"/>
              <a:t>9/11/2012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3E5C18-C017-4A74-98FA-EE6F0E90A881}" type="slidenum">
              <a:rPr lang="en-US" smtClean="0"/>
              <a:t>‹#›</a:t>
            </a:fld>
            <a:endParaRPr lang="en-US"/>
          </a:p>
        </p:txBody>
      </p:sp>
    </p:spTree>
    <p:extLst>
      <p:ext uri="{BB962C8B-B14F-4D97-AF65-F5344CB8AC3E}">
        <p14:creationId xmlns:p14="http://schemas.microsoft.com/office/powerpoint/2010/main" val="2070618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8000" y="3556003"/>
            <a:ext cx="4487333" cy="100576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64667" y="3556003"/>
            <a:ext cx="4487333" cy="1005769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3A078F2-95C6-4426-91A4-9925240CC07A}" type="datetimeFigureOut">
              <a:rPr lang="en-US" smtClean="0"/>
              <a:t>9/11/2012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3E5C18-C017-4A74-98FA-EE6F0E90A881}" type="slidenum">
              <a:rPr lang="en-US" smtClean="0"/>
              <a:t>‹#›</a:t>
            </a:fld>
            <a:endParaRPr lang="en-US"/>
          </a:p>
        </p:txBody>
      </p:sp>
    </p:spTree>
    <p:extLst>
      <p:ext uri="{BB962C8B-B14F-4D97-AF65-F5344CB8AC3E}">
        <p14:creationId xmlns:p14="http://schemas.microsoft.com/office/powerpoint/2010/main" val="3191419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8000" y="3411362"/>
            <a:ext cx="4489098" cy="142169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4833056"/>
            <a:ext cx="4489098" cy="87806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61141" y="3411362"/>
            <a:ext cx="4490861" cy="142169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1141" y="4833056"/>
            <a:ext cx="4490861" cy="87806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3A078F2-95C6-4426-91A4-9925240CC07A}" type="datetimeFigureOut">
              <a:rPr lang="en-US" smtClean="0"/>
              <a:t>9/11/2012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3E5C18-C017-4A74-98FA-EE6F0E90A881}" type="slidenum">
              <a:rPr lang="en-US" smtClean="0"/>
              <a:t>‹#›</a:t>
            </a:fld>
            <a:endParaRPr lang="en-US"/>
          </a:p>
        </p:txBody>
      </p:sp>
    </p:spTree>
    <p:extLst>
      <p:ext uri="{BB962C8B-B14F-4D97-AF65-F5344CB8AC3E}">
        <p14:creationId xmlns:p14="http://schemas.microsoft.com/office/powerpoint/2010/main" val="936009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3A078F2-95C6-4426-91A4-9925240CC07A}" type="datetimeFigureOut">
              <a:rPr lang="en-US" smtClean="0"/>
              <a:t>9/11/2012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3E5C18-C017-4A74-98FA-EE6F0E90A881}" type="slidenum">
              <a:rPr lang="en-US" smtClean="0"/>
              <a:t>‹#›</a:t>
            </a:fld>
            <a:endParaRPr lang="en-US"/>
          </a:p>
        </p:txBody>
      </p:sp>
    </p:spTree>
    <p:extLst>
      <p:ext uri="{BB962C8B-B14F-4D97-AF65-F5344CB8AC3E}">
        <p14:creationId xmlns:p14="http://schemas.microsoft.com/office/powerpoint/2010/main" val="3593666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A078F2-95C6-4426-91A4-9925240CC07A}" type="datetimeFigureOut">
              <a:rPr lang="en-US" smtClean="0"/>
              <a:t>9/11/2012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3E5C18-C017-4A74-98FA-EE6F0E90A881}" type="slidenum">
              <a:rPr lang="en-US" smtClean="0"/>
              <a:t>‹#›</a:t>
            </a:fld>
            <a:endParaRPr lang="en-US"/>
          </a:p>
        </p:txBody>
      </p:sp>
    </p:spTree>
    <p:extLst>
      <p:ext uri="{BB962C8B-B14F-4D97-AF65-F5344CB8AC3E}">
        <p14:creationId xmlns:p14="http://schemas.microsoft.com/office/powerpoint/2010/main" val="2907282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606778"/>
            <a:ext cx="3342570" cy="2582333"/>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72278" y="606781"/>
            <a:ext cx="5679722" cy="1300691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8001" y="3189115"/>
            <a:ext cx="3342570" cy="1042458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A078F2-95C6-4426-91A4-9925240CC07A}" type="datetimeFigureOut">
              <a:rPr lang="en-US" smtClean="0"/>
              <a:t>9/11/2012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3E5C18-C017-4A74-98FA-EE6F0E90A881}" type="slidenum">
              <a:rPr lang="en-US" smtClean="0"/>
              <a:t>‹#›</a:t>
            </a:fld>
            <a:endParaRPr lang="en-US"/>
          </a:p>
        </p:txBody>
      </p:sp>
    </p:spTree>
    <p:extLst>
      <p:ext uri="{BB962C8B-B14F-4D97-AF65-F5344CB8AC3E}">
        <p14:creationId xmlns:p14="http://schemas.microsoft.com/office/powerpoint/2010/main" val="3782159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1431" y="10668000"/>
            <a:ext cx="6096000" cy="125941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91431" y="1361722"/>
            <a:ext cx="6096000" cy="914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91431" y="11927418"/>
            <a:ext cx="6096000" cy="178858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A078F2-95C6-4426-91A4-9925240CC07A}" type="datetimeFigureOut">
              <a:rPr lang="en-US" smtClean="0"/>
              <a:t>9/11/2012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3E5C18-C017-4A74-98FA-EE6F0E90A881}" type="slidenum">
              <a:rPr lang="en-US" smtClean="0"/>
              <a:t>‹#›</a:t>
            </a:fld>
            <a:endParaRPr lang="en-US"/>
          </a:p>
        </p:txBody>
      </p:sp>
    </p:spTree>
    <p:extLst>
      <p:ext uri="{BB962C8B-B14F-4D97-AF65-F5344CB8AC3E}">
        <p14:creationId xmlns:p14="http://schemas.microsoft.com/office/powerpoint/2010/main" val="502521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8000" y="610307"/>
            <a:ext cx="9144000" cy="2540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8000" y="3556003"/>
            <a:ext cx="9144000" cy="10057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08001" y="14125226"/>
            <a:ext cx="2370667" cy="811389"/>
          </a:xfrm>
          <a:prstGeom prst="rect">
            <a:avLst/>
          </a:prstGeom>
        </p:spPr>
        <p:txBody>
          <a:bodyPr vert="horz" lIns="91440" tIns="45720" rIns="91440" bIns="45720" rtlCol="0" anchor="ctr"/>
          <a:lstStyle>
            <a:lvl1pPr algn="l">
              <a:defRPr sz="1200">
                <a:solidFill>
                  <a:schemeClr val="tx1">
                    <a:tint val="75000"/>
                  </a:schemeClr>
                </a:solidFill>
              </a:defRPr>
            </a:lvl1pPr>
          </a:lstStyle>
          <a:p>
            <a:fld id="{13A078F2-95C6-4426-91A4-9925240CC07A}" type="datetimeFigureOut">
              <a:rPr lang="en-US" smtClean="0"/>
              <a:t>9/11/2012</a:t>
            </a:fld>
            <a:endParaRPr lang="en-US"/>
          </a:p>
        </p:txBody>
      </p:sp>
      <p:sp>
        <p:nvSpPr>
          <p:cNvPr id="5" name="Footer Placeholder 4"/>
          <p:cNvSpPr>
            <a:spLocks noGrp="1"/>
          </p:cNvSpPr>
          <p:nvPr>
            <p:ph type="ftr" sz="quarter" idx="3"/>
          </p:nvPr>
        </p:nvSpPr>
        <p:spPr>
          <a:xfrm>
            <a:off x="3471335" y="14125226"/>
            <a:ext cx="3217333" cy="81138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81334" y="14125226"/>
            <a:ext cx="2370667" cy="811389"/>
          </a:xfrm>
          <a:prstGeom prst="rect">
            <a:avLst/>
          </a:prstGeom>
        </p:spPr>
        <p:txBody>
          <a:bodyPr vert="horz" lIns="91440" tIns="45720" rIns="91440" bIns="45720" rtlCol="0" anchor="ctr"/>
          <a:lstStyle>
            <a:lvl1pPr algn="r">
              <a:defRPr sz="1200">
                <a:solidFill>
                  <a:schemeClr val="tx1">
                    <a:tint val="75000"/>
                  </a:schemeClr>
                </a:solidFill>
              </a:defRPr>
            </a:lvl1pPr>
          </a:lstStyle>
          <a:p>
            <a:fld id="{573E5C18-C017-4A74-98FA-EE6F0E90A881}" type="slidenum">
              <a:rPr lang="en-US" smtClean="0"/>
              <a:t>‹#›</a:t>
            </a:fld>
            <a:endParaRPr lang="en-US"/>
          </a:p>
        </p:txBody>
      </p:sp>
    </p:spTree>
    <p:extLst>
      <p:ext uri="{BB962C8B-B14F-4D97-AF65-F5344CB8AC3E}">
        <p14:creationId xmlns:p14="http://schemas.microsoft.com/office/powerpoint/2010/main" val="17411343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1701800" y="381000"/>
            <a:ext cx="6527800" cy="646331"/>
          </a:xfrm>
          <a:prstGeom prst="rect">
            <a:avLst/>
          </a:prstGeom>
          <a:noFill/>
        </p:spPr>
        <p:txBody>
          <a:bodyPr vert="horz" rtlCol="0">
            <a:spAutoFit/>
          </a:bodyPr>
          <a:lstStyle/>
          <a:p>
            <a:pPr algn="ctr"/>
            <a:r>
              <a:rPr lang="en-US" sz="3600" b="1" smtClean="0">
                <a:solidFill>
                  <a:srgbClr val="FF0000"/>
                </a:solidFill>
                <a:latin typeface="Times New Roman - 48"/>
              </a:rPr>
              <a:t>Types of Microscopes</a:t>
            </a:r>
            <a:endParaRPr lang="en-US" sz="3600" b="1">
              <a:solidFill>
                <a:srgbClr val="FF0000"/>
              </a:solidFill>
              <a:latin typeface="Times New Roman - 48"/>
            </a:endParaRPr>
          </a:p>
        </p:txBody>
      </p:sp>
      <p:sp>
        <p:nvSpPr>
          <p:cNvPr id="3" name="TextBox 2"/>
          <p:cNvSpPr txBox="1"/>
          <p:nvPr/>
        </p:nvSpPr>
        <p:spPr>
          <a:xfrm>
            <a:off x="114300" y="1460500"/>
            <a:ext cx="9906000" cy="7155805"/>
          </a:xfrm>
          <a:prstGeom prst="rect">
            <a:avLst/>
          </a:prstGeom>
          <a:noFill/>
        </p:spPr>
        <p:txBody>
          <a:bodyPr vert="horz" rtlCol="0">
            <a:spAutoFit/>
          </a:bodyPr>
          <a:lstStyle/>
          <a:p>
            <a:r>
              <a:rPr lang="en-US" sz="2700" b="1" dirty="0" smtClean="0">
                <a:solidFill>
                  <a:srgbClr val="000000"/>
                </a:solidFill>
                <a:latin typeface="Arial - 36"/>
              </a:rPr>
              <a:t>Simple Microscope</a:t>
            </a:r>
            <a:r>
              <a:rPr lang="en-US" sz="2700" dirty="0" smtClean="0">
                <a:solidFill>
                  <a:srgbClr val="000000"/>
                </a:solidFill>
                <a:latin typeface="Arial - 36"/>
              </a:rPr>
              <a:t> - contains only one lens.</a:t>
            </a:r>
          </a:p>
          <a:p>
            <a:r>
              <a:rPr lang="en-US" sz="2700" dirty="0" smtClean="0">
                <a:solidFill>
                  <a:srgbClr val="000000"/>
                </a:solidFill>
                <a:latin typeface="Arial - 36"/>
              </a:rPr>
              <a:t>	ex. magnifying glass</a:t>
            </a:r>
          </a:p>
          <a:p>
            <a:endParaRPr lang="en-US" sz="2700" dirty="0" smtClean="0">
              <a:solidFill>
                <a:srgbClr val="000000"/>
              </a:solidFill>
              <a:latin typeface="Arial - 36"/>
            </a:endParaRPr>
          </a:p>
          <a:p>
            <a:endParaRPr lang="en-US" sz="2700" dirty="0" smtClean="0">
              <a:solidFill>
                <a:srgbClr val="000000"/>
              </a:solidFill>
              <a:latin typeface="Arial - 36"/>
            </a:endParaRPr>
          </a:p>
          <a:p>
            <a:r>
              <a:rPr lang="en-US" sz="2700" dirty="0" smtClean="0">
                <a:solidFill>
                  <a:srgbClr val="000000"/>
                </a:solidFill>
                <a:latin typeface="Arial - 36"/>
              </a:rPr>
              <a:t>Co</a:t>
            </a:r>
            <a:r>
              <a:rPr lang="en-US" sz="2700" b="1" dirty="0" smtClean="0">
                <a:solidFill>
                  <a:srgbClr val="000000"/>
                </a:solidFill>
                <a:latin typeface="Arial - 36"/>
              </a:rPr>
              <a:t>mpound Light Microscope</a:t>
            </a:r>
            <a:r>
              <a:rPr lang="en-US" sz="2700" dirty="0" smtClean="0">
                <a:solidFill>
                  <a:srgbClr val="000000"/>
                </a:solidFill>
                <a:latin typeface="Arial - 36"/>
              </a:rPr>
              <a:t> - a system of two lens that work together.</a:t>
            </a:r>
          </a:p>
          <a:p>
            <a:endParaRPr lang="en-US" sz="2700" dirty="0" smtClean="0">
              <a:solidFill>
                <a:srgbClr val="000000"/>
              </a:solidFill>
              <a:latin typeface="Arial - 36"/>
            </a:endParaRPr>
          </a:p>
          <a:p>
            <a:endParaRPr lang="en-US" sz="2700" dirty="0">
              <a:solidFill>
                <a:srgbClr val="000000"/>
              </a:solidFill>
              <a:latin typeface="Arial - 36"/>
            </a:endParaRPr>
          </a:p>
          <a:p>
            <a:endParaRPr lang="en-US" sz="2700" dirty="0" smtClean="0">
              <a:solidFill>
                <a:srgbClr val="000000"/>
              </a:solidFill>
              <a:latin typeface="Arial - 36"/>
            </a:endParaRPr>
          </a:p>
          <a:p>
            <a:r>
              <a:rPr lang="en-US" sz="2700" dirty="0" smtClean="0">
                <a:solidFill>
                  <a:srgbClr val="000000"/>
                </a:solidFill>
                <a:latin typeface="Arial - 36"/>
              </a:rPr>
              <a:t>El</a:t>
            </a:r>
            <a:r>
              <a:rPr lang="en-US" sz="2700" b="1" dirty="0" smtClean="0">
                <a:solidFill>
                  <a:srgbClr val="000000"/>
                </a:solidFill>
                <a:latin typeface="Arial - 36"/>
              </a:rPr>
              <a:t>ectron Microscopes</a:t>
            </a:r>
            <a:r>
              <a:rPr lang="en-US" sz="2700" dirty="0" smtClean="0">
                <a:solidFill>
                  <a:srgbClr val="000000"/>
                </a:solidFill>
                <a:latin typeface="Arial - 36"/>
              </a:rPr>
              <a:t> - uses electrons to provide detailed views of specimens</a:t>
            </a:r>
          </a:p>
          <a:p>
            <a:r>
              <a:rPr lang="en-US" sz="2700" dirty="0" smtClean="0">
                <a:solidFill>
                  <a:srgbClr val="000000"/>
                </a:solidFill>
                <a:latin typeface="Arial - 36"/>
              </a:rPr>
              <a:t>	ex. TEM and SEM</a:t>
            </a:r>
          </a:p>
          <a:p>
            <a:endParaRPr lang="en-US" sz="2700" dirty="0" smtClean="0">
              <a:solidFill>
                <a:srgbClr val="000000"/>
              </a:solidFill>
              <a:latin typeface="Arial - 36"/>
            </a:endParaRPr>
          </a:p>
          <a:p>
            <a:endParaRPr lang="en-US" sz="2700" dirty="0">
              <a:solidFill>
                <a:srgbClr val="000000"/>
              </a:solidFill>
              <a:latin typeface="Arial - 36"/>
            </a:endParaRPr>
          </a:p>
          <a:p>
            <a:endParaRPr lang="en-US" sz="2700" dirty="0" smtClean="0">
              <a:solidFill>
                <a:srgbClr val="000000"/>
              </a:solidFill>
              <a:latin typeface="Arial - 36"/>
            </a:endParaRPr>
          </a:p>
          <a:p>
            <a:r>
              <a:rPr lang="en-US" sz="2700" dirty="0" smtClean="0">
                <a:solidFill>
                  <a:srgbClr val="000000"/>
                </a:solidFill>
                <a:latin typeface="Arial - 36"/>
              </a:rPr>
              <a:t>Di</a:t>
            </a:r>
            <a:r>
              <a:rPr lang="en-US" sz="2700" b="1" dirty="0" smtClean="0">
                <a:solidFill>
                  <a:srgbClr val="000000"/>
                </a:solidFill>
                <a:latin typeface="Arial - 36"/>
              </a:rPr>
              <a:t>ssecting Microscope</a:t>
            </a:r>
            <a:r>
              <a:rPr lang="en-US" sz="2700" dirty="0" smtClean="0">
                <a:solidFill>
                  <a:srgbClr val="000000"/>
                </a:solidFill>
                <a:latin typeface="Arial - 36"/>
              </a:rPr>
              <a:t> - allows for the viewing of specimens without the use of a slide.</a:t>
            </a:r>
            <a:endParaRPr lang="en-US" sz="2700" dirty="0">
              <a:solidFill>
                <a:srgbClr val="000000"/>
              </a:solidFill>
              <a:latin typeface="Arial - 36"/>
            </a:endParaRPr>
          </a:p>
        </p:txBody>
      </p:sp>
      <p:pic>
        <p:nvPicPr>
          <p:cNvPr id="4" name="Picture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8207629" y="1460500"/>
            <a:ext cx="1157097" cy="1052703"/>
          </a:xfrm>
          <a:prstGeom prst="rect">
            <a:avLst/>
          </a:prstGeom>
          <a:solidFill>
            <a:scrgbClr r="0" g="0" b="0">
              <a:alpha val="0"/>
            </a:scrgbClr>
          </a:solidFill>
        </p:spPr>
      </p:pic>
      <p:pic>
        <p:nvPicPr>
          <p:cNvPr id="5" name="Picture 4"/>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8953500" y="3492500"/>
            <a:ext cx="1174115" cy="1429385"/>
          </a:xfrm>
          <a:prstGeom prst="rect">
            <a:avLst/>
          </a:prstGeom>
          <a:solidFill>
            <a:scrgbClr r="0" g="0" b="0">
              <a:alpha val="0"/>
            </a:scrgbClr>
          </a:solidFill>
        </p:spPr>
      </p:pic>
      <p:pic>
        <p:nvPicPr>
          <p:cNvPr id="6" name="Picture 5"/>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8645855" y="8403227"/>
            <a:ext cx="830326" cy="985774"/>
          </a:xfrm>
          <a:prstGeom prst="rect">
            <a:avLst/>
          </a:prstGeom>
          <a:solidFill>
            <a:scrgbClr r="0" g="0" b="0">
              <a:alpha val="0"/>
            </a:scrgbClr>
          </a:solidFill>
        </p:spPr>
      </p:pic>
      <p:pic>
        <p:nvPicPr>
          <p:cNvPr id="7" name="Picture 6"/>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8004819" y="5791200"/>
            <a:ext cx="1227328" cy="1579372"/>
          </a:xfrm>
          <a:prstGeom prst="rect">
            <a:avLst/>
          </a:prstGeom>
          <a:solidFill>
            <a:scrgbClr r="0" g="0" b="0">
              <a:alpha val="0"/>
            </a:scrgbClr>
          </a:solidFill>
        </p:spPr>
      </p:pic>
    </p:spTree>
    <p:extLst>
      <p:ext uri="{BB962C8B-B14F-4D97-AF65-F5344CB8AC3E}">
        <p14:creationId xmlns:p14="http://schemas.microsoft.com/office/powerpoint/2010/main" val="2718830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0" y="419100"/>
            <a:ext cx="10160000" cy="5848604"/>
          </a:xfrm>
          <a:prstGeom prst="rect">
            <a:avLst/>
          </a:prstGeom>
          <a:solidFill>
            <a:scrgbClr r="0" g="0" b="0">
              <a:alpha val="0"/>
            </a:scrgbClr>
          </a:solidFill>
        </p:spPr>
      </p:pic>
      <p:pic>
        <p:nvPicPr>
          <p:cNvPr id="3" name="Picture 2"/>
          <p:cNvPicPr>
            <a:picLocks/>
          </p:cNvPicPr>
          <p:nvPr/>
        </p:nvPicPr>
        <p:blipFill>
          <a:blip r:embed="rId3">
            <a:extLst>
              <a:ext uri="{28A0092B-C50C-407E-A947-70E740481C1C}">
                <a14:useLocalDpi xmlns:a14="http://schemas.microsoft.com/office/drawing/2010/main" val="0"/>
              </a:ext>
            </a:extLst>
          </a:blip>
          <a:stretch>
            <a:fillRect/>
          </a:stretch>
        </p:blipFill>
        <p:spPr>
          <a:xfrm>
            <a:off x="1828800" y="2667000"/>
            <a:ext cx="1517650" cy="1517650"/>
          </a:xfrm>
          <a:prstGeom prst="rect">
            <a:avLst/>
          </a:prstGeom>
          <a:solidFill>
            <a:scrgbClr r="0" g="0" b="0">
              <a:alpha val="0"/>
            </a:scrgbClr>
          </a:solidFill>
        </p:spPr>
      </p:pic>
    </p:spTree>
    <p:extLst>
      <p:ext uri="{BB962C8B-B14F-4D97-AF65-F5344CB8AC3E}">
        <p14:creationId xmlns:p14="http://schemas.microsoft.com/office/powerpoint/2010/main" val="42226501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5759450" y="565150"/>
            <a:ext cx="3617722" cy="2465578"/>
          </a:xfrm>
          <a:prstGeom prst="rect">
            <a:avLst/>
          </a:prstGeom>
          <a:solidFill>
            <a:scrgbClr r="0" g="0" b="0">
              <a:alpha val="0"/>
            </a:scrgbClr>
          </a:solidFill>
        </p:spPr>
      </p:pic>
      <p:sp>
        <p:nvSpPr>
          <p:cNvPr id="3" name="TextBox 2"/>
          <p:cNvSpPr txBox="1"/>
          <p:nvPr/>
        </p:nvSpPr>
        <p:spPr>
          <a:xfrm>
            <a:off x="292100" y="190500"/>
            <a:ext cx="9525000" cy="646331"/>
          </a:xfrm>
          <a:prstGeom prst="rect">
            <a:avLst/>
          </a:prstGeom>
          <a:noFill/>
        </p:spPr>
        <p:txBody>
          <a:bodyPr vert="horz" rtlCol="0">
            <a:spAutoFit/>
          </a:bodyPr>
          <a:lstStyle/>
          <a:p>
            <a:r>
              <a:rPr lang="en-US" sz="3600" b="1" smtClean="0">
                <a:solidFill>
                  <a:srgbClr val="000000"/>
                </a:solidFill>
                <a:latin typeface="Arial - 48"/>
              </a:rPr>
              <a:t>Calculating Changes in the Field of View</a:t>
            </a:r>
            <a:endParaRPr lang="en-US" sz="3600" b="1">
              <a:solidFill>
                <a:srgbClr val="000000"/>
              </a:solidFill>
              <a:latin typeface="Arial - 48"/>
            </a:endParaRPr>
          </a:p>
        </p:txBody>
      </p:sp>
      <p:sp>
        <p:nvSpPr>
          <p:cNvPr id="4" name="TextBox 3"/>
          <p:cNvSpPr txBox="1"/>
          <p:nvPr/>
        </p:nvSpPr>
        <p:spPr>
          <a:xfrm>
            <a:off x="215900" y="2273300"/>
            <a:ext cx="10007600" cy="7571303"/>
          </a:xfrm>
          <a:prstGeom prst="rect">
            <a:avLst/>
          </a:prstGeom>
          <a:noFill/>
        </p:spPr>
        <p:txBody>
          <a:bodyPr vert="horz" rtlCol="0">
            <a:spAutoFit/>
          </a:bodyPr>
          <a:lstStyle/>
          <a:p>
            <a:endParaRPr lang="en-US" smtClean="0"/>
          </a:p>
          <a:p>
            <a:r>
              <a:rPr lang="en-US" smtClean="0"/>
              <a:t>-</a:t>
            </a:r>
            <a:r>
              <a:rPr lang="en-US" sz="2700" smtClean="0">
                <a:solidFill>
                  <a:srgbClr val="000000"/>
                </a:solidFill>
                <a:latin typeface="Arial - 36"/>
              </a:rPr>
              <a:t> Each time magnification is increased the field </a:t>
            </a:r>
          </a:p>
          <a:p>
            <a:r>
              <a:rPr lang="en-US" sz="2700" smtClean="0">
                <a:solidFill>
                  <a:srgbClr val="000000"/>
                </a:solidFill>
                <a:latin typeface="Arial - 36"/>
              </a:rPr>
              <a:t>  of view decreases.</a:t>
            </a:r>
          </a:p>
          <a:p>
            <a:endParaRPr lang="en-US" sz="2700" smtClean="0">
              <a:solidFill>
                <a:srgbClr val="000000"/>
              </a:solidFill>
              <a:latin typeface="Arial - 36"/>
            </a:endParaRPr>
          </a:p>
          <a:p>
            <a:r>
              <a:rPr lang="en-US" sz="2700" smtClean="0">
                <a:solidFill>
                  <a:srgbClr val="000000"/>
                </a:solidFill>
                <a:latin typeface="Arial - 36"/>
              </a:rPr>
              <a:t>- To determine the size of the new field of view:</a:t>
            </a:r>
          </a:p>
          <a:p>
            <a:endParaRPr lang="en-US" sz="2700" smtClean="0">
              <a:solidFill>
                <a:srgbClr val="000000"/>
              </a:solidFill>
              <a:latin typeface="Arial - 36"/>
            </a:endParaRPr>
          </a:p>
          <a:p>
            <a:r>
              <a:rPr lang="en-US" sz="2700" smtClean="0">
                <a:solidFill>
                  <a:srgbClr val="000000"/>
                </a:solidFill>
                <a:latin typeface="Arial - 36"/>
              </a:rPr>
              <a:t>	1) Calculate the increase in magnification. </a:t>
            </a:r>
          </a:p>
          <a:p>
            <a:r>
              <a:rPr lang="en-US" sz="2700" smtClean="0">
                <a:solidFill>
                  <a:srgbClr val="000000"/>
                </a:solidFill>
                <a:latin typeface="Arial - 36"/>
              </a:rPr>
              <a:t>		</a:t>
            </a:r>
          </a:p>
          <a:p>
            <a:r>
              <a:rPr lang="en-US" sz="2700" smtClean="0">
                <a:solidFill>
                  <a:srgbClr val="000000"/>
                </a:solidFill>
                <a:latin typeface="Arial - 36"/>
              </a:rPr>
              <a:t>		ex. from low power (4x) to high power (10x) </a:t>
            </a:r>
          </a:p>
          <a:p>
            <a:r>
              <a:rPr lang="en-US" sz="2700" smtClean="0">
                <a:solidFill>
                  <a:srgbClr val="000000"/>
                </a:solidFill>
                <a:latin typeface="Arial - 36"/>
              </a:rPr>
              <a:t>		      magnification increase = 10x/4x</a:t>
            </a:r>
          </a:p>
          <a:p>
            <a:r>
              <a:rPr lang="en-US" sz="2700" smtClean="0">
                <a:solidFill>
                  <a:srgbClr val="000000"/>
                </a:solidFill>
                <a:latin typeface="Arial - 36"/>
              </a:rPr>
              <a:t>			 magnification increase = 2.5 x</a:t>
            </a:r>
          </a:p>
          <a:p>
            <a:endParaRPr lang="en-US" sz="2700" smtClean="0">
              <a:solidFill>
                <a:srgbClr val="000000"/>
              </a:solidFill>
              <a:latin typeface="Arial - 36"/>
            </a:endParaRPr>
          </a:p>
          <a:p>
            <a:r>
              <a:rPr lang="en-US" sz="2700" smtClean="0">
                <a:solidFill>
                  <a:srgbClr val="000000"/>
                </a:solidFill>
                <a:latin typeface="Arial - 36"/>
              </a:rPr>
              <a:t>	2) To calculate the amount the field of view </a:t>
            </a:r>
          </a:p>
          <a:p>
            <a:r>
              <a:rPr lang="en-US" sz="2700" smtClean="0">
                <a:solidFill>
                  <a:srgbClr val="000000"/>
                </a:solidFill>
                <a:latin typeface="Arial - 36"/>
              </a:rPr>
              <a:t> 		has decreased by divide the old field of </a:t>
            </a:r>
          </a:p>
          <a:p>
            <a:r>
              <a:rPr lang="en-US" sz="2700" smtClean="0">
                <a:solidFill>
                  <a:srgbClr val="000000"/>
                </a:solidFill>
                <a:latin typeface="Arial - 36"/>
              </a:rPr>
              <a:t>		view size by the value of the increase in </a:t>
            </a:r>
          </a:p>
          <a:p>
            <a:r>
              <a:rPr lang="en-US" sz="2700" smtClean="0">
                <a:solidFill>
                  <a:srgbClr val="000000"/>
                </a:solidFill>
                <a:latin typeface="Arial - 36"/>
              </a:rPr>
              <a:t>		magnification.</a:t>
            </a:r>
          </a:p>
          <a:p>
            <a:r>
              <a:rPr lang="en-US" sz="2700" smtClean="0">
                <a:solidFill>
                  <a:srgbClr val="000000"/>
                </a:solidFill>
                <a:latin typeface="Arial - 36"/>
              </a:rPr>
              <a:t>		</a:t>
            </a:r>
          </a:p>
          <a:p>
            <a:r>
              <a:rPr lang="en-US" sz="2700" smtClean="0">
                <a:solidFill>
                  <a:srgbClr val="000000"/>
                </a:solidFill>
                <a:latin typeface="Arial - 36"/>
              </a:rPr>
              <a:t>		ex. 4000um/2.5x = 1600um</a:t>
            </a:r>
            <a:endParaRPr lang="en-US" sz="2700">
              <a:solidFill>
                <a:srgbClr val="000000"/>
              </a:solidFill>
              <a:latin typeface="Arial - 36"/>
            </a:endParaRPr>
          </a:p>
        </p:txBody>
      </p:sp>
    </p:spTree>
    <p:extLst>
      <p:ext uri="{BB962C8B-B14F-4D97-AF65-F5344CB8AC3E}">
        <p14:creationId xmlns:p14="http://schemas.microsoft.com/office/powerpoint/2010/main" val="2298775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99745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80955569"/>
              </p:ext>
            </p:extLst>
          </p:nvPr>
        </p:nvGraphicFramePr>
        <p:xfrm>
          <a:off x="1612899" y="9436100"/>
          <a:ext cx="7010400" cy="2032000"/>
        </p:xfrm>
        <a:graphic>
          <a:graphicData uri="http://schemas.openxmlformats.org/drawingml/2006/table">
            <a:tbl>
              <a:tblPr firstRow="1" bandRow="1">
                <a:tableStyleId>{5C22544A-7EE6-4342-B048-85BDC9FD1C3A}</a:tableStyleId>
              </a:tblPr>
              <a:tblGrid>
                <a:gridCol w="2362200"/>
                <a:gridCol w="2298700"/>
                <a:gridCol w="2349500"/>
              </a:tblGrid>
              <a:tr h="508000">
                <a:tc>
                  <a:txBody>
                    <a:bodyPr/>
                    <a:lstStyle/>
                    <a:p>
                      <a:r>
                        <a:rPr lang="en-US" sz="2000" b="0" i="0" u="none" baseline="0" smtClean="0">
                          <a:solidFill>
                            <a:srgbClr val="000000"/>
                          </a:solidFill>
                          <a:latin typeface="Times New Roman - 20"/>
                        </a:rPr>
                        <a:t>Objective Lens</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Power</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Field Diameter</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08000">
                <a:tc>
                  <a:txBody>
                    <a:bodyPr/>
                    <a:lstStyle/>
                    <a:p>
                      <a:r>
                        <a:rPr lang="en-US" sz="2000" b="0" i="0" u="none" baseline="0" smtClean="0">
                          <a:solidFill>
                            <a:srgbClr val="000000"/>
                          </a:solidFill>
                          <a:latin typeface="Times New Roman - 20"/>
                        </a:rPr>
                        <a:t>low</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4X</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3500 µm</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08000">
                <a:tc>
                  <a:txBody>
                    <a:bodyPr/>
                    <a:lstStyle/>
                    <a:p>
                      <a:r>
                        <a:rPr lang="en-US" sz="2000" b="0" i="0" u="none" baseline="0" smtClean="0">
                          <a:solidFill>
                            <a:srgbClr val="000000"/>
                          </a:solidFill>
                          <a:latin typeface="Times New Roman - 20"/>
                        </a:rPr>
                        <a:t>medium</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10X</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r h="508000">
                <a:tc>
                  <a:txBody>
                    <a:bodyPr/>
                    <a:lstStyle/>
                    <a:p>
                      <a:r>
                        <a:rPr lang="en-US" sz="2000" b="0" i="0" u="none" baseline="0" smtClean="0">
                          <a:solidFill>
                            <a:srgbClr val="000000"/>
                          </a:solidFill>
                          <a:latin typeface="Times New Roman - 20"/>
                        </a:rPr>
                        <a:t>high</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40X</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 </a:t>
                      </a:r>
                      <a:endParaRPr lang="en-US" sz="2000" b="0" i="0" u="none" baseline="0">
                        <a:solidFill>
                          <a:srgbClr val="000000"/>
                        </a:solidFill>
                        <a:latin typeface="Times New Roman - 20"/>
                      </a:endParaRPr>
                    </a:p>
                  </a:txBody>
                  <a:tcPr>
                    <a:lnL w="12700" cmpd="sng">
                      <a:solidFill>
                        <a:srgbClr val="000000"/>
                      </a:solidFill>
                      <a:prstDash val="solid"/>
                    </a:lnL>
                    <a:lnR w="12700" cmpd="sng">
                      <a:solidFill>
                        <a:srgbClr val="000000"/>
                      </a:solidFill>
                      <a:prstDash val="solid"/>
                    </a:lnR>
                    <a:lnT w="12700" cmpd="sng">
                      <a:solidFill>
                        <a:srgbClr val="000000"/>
                      </a:solidFill>
                      <a:prstDash val="solid"/>
                    </a:lnT>
                    <a:lnB w="12700" cmpd="sng">
                      <a:solidFill>
                        <a:srgbClr val="000000"/>
                      </a:solidFill>
                      <a:prstDash val="solid"/>
                    </a:lnB>
                    <a:solidFill>
                      <a:srgbClr val="FFFFFF">
                        <a:alpha val="99996"/>
                      </a:srgbClr>
                    </a:solidFill>
                  </a:tcPr>
                </a:tc>
              </a:tr>
            </a:tbl>
          </a:graphicData>
        </a:graphic>
      </p:graphicFrame>
      <p:sp>
        <p:nvSpPr>
          <p:cNvPr id="3" name="TextBox 2"/>
          <p:cNvSpPr txBox="1"/>
          <p:nvPr/>
        </p:nvSpPr>
        <p:spPr>
          <a:xfrm>
            <a:off x="12700" y="317500"/>
            <a:ext cx="10287000" cy="6709529"/>
          </a:xfrm>
          <a:prstGeom prst="rect">
            <a:avLst/>
          </a:prstGeom>
          <a:noFill/>
        </p:spPr>
        <p:txBody>
          <a:bodyPr vert="horz" rtlCol="0">
            <a:spAutoFit/>
          </a:bodyPr>
          <a:lstStyle/>
          <a:p>
            <a:pPr algn="ctr"/>
            <a:r>
              <a:rPr lang="en-US" sz="2700" b="1" smtClean="0">
                <a:solidFill>
                  <a:srgbClr val="000000"/>
                </a:solidFill>
                <a:latin typeface="Arial - 36"/>
              </a:rPr>
              <a:t>Microscope Calculations – Practice Questions</a:t>
            </a:r>
          </a:p>
          <a:p>
            <a:endParaRPr lang="en-US" sz="2700" b="1" smtClean="0">
              <a:solidFill>
                <a:srgbClr val="000000"/>
              </a:solidFill>
              <a:latin typeface="Arial - 36"/>
            </a:endParaRPr>
          </a:p>
          <a:p>
            <a:r>
              <a:rPr lang="en-US" sz="2700" b="1" smtClean="0">
                <a:solidFill>
                  <a:srgbClr val="000000"/>
                </a:solidFill>
                <a:latin typeface="Arial - 36"/>
              </a:rPr>
              <a:t>1.</a:t>
            </a:r>
            <a:r>
              <a:rPr lang="en-US" sz="1900" smtClean="0">
                <a:solidFill>
                  <a:srgbClr val="000000"/>
                </a:solidFill>
                <a:latin typeface="Arial - 26"/>
              </a:rPr>
              <a:t> A microscope has an eyepiece lens with a power of 5X. The objective lens being used has a power of 10X.</a:t>
            </a:r>
          </a:p>
          <a:p>
            <a:r>
              <a:rPr lang="en-US" sz="1900" smtClean="0">
                <a:solidFill>
                  <a:srgbClr val="000000"/>
                </a:solidFill>
                <a:latin typeface="Arial - 26"/>
              </a:rPr>
              <a:t>Total magnification = </a:t>
            </a:r>
          </a:p>
          <a:p>
            <a:endParaRPr lang="en-US" sz="1900" smtClean="0">
              <a:solidFill>
                <a:srgbClr val="000000"/>
              </a:solidFill>
              <a:latin typeface="Arial - 26"/>
            </a:endParaRPr>
          </a:p>
          <a:p>
            <a:r>
              <a:rPr lang="en-US" sz="1900" smtClean="0">
                <a:solidFill>
                  <a:srgbClr val="000000"/>
                </a:solidFill>
                <a:latin typeface="Arial - 26"/>
              </a:rPr>
              <a:t>2. A microscope has an eyepiece lens with a power of 15X. The objective lens being used has a power of 40X</a:t>
            </a:r>
          </a:p>
          <a:p>
            <a:r>
              <a:rPr lang="en-US" sz="1900" smtClean="0">
                <a:solidFill>
                  <a:srgbClr val="000000"/>
                </a:solidFill>
                <a:latin typeface="Arial - 26"/>
              </a:rPr>
              <a:t>Total magnification = </a:t>
            </a:r>
          </a:p>
          <a:p>
            <a:endParaRPr lang="en-US" sz="1900" smtClean="0">
              <a:solidFill>
                <a:srgbClr val="000000"/>
              </a:solidFill>
              <a:latin typeface="Arial - 26"/>
            </a:endParaRPr>
          </a:p>
          <a:p>
            <a:r>
              <a:rPr lang="en-US" sz="1900" smtClean="0">
                <a:solidFill>
                  <a:srgbClr val="000000"/>
                </a:solidFill>
                <a:latin typeface="Arial - 26"/>
              </a:rPr>
              <a:t>3. Sue observes a clear plastic, millimeter ruler under low power of her microscope. She sees three divisions of the ruler. What would be the field diameter of Sue’s microscope on low power? (in micrometers ('µm')</a:t>
            </a:r>
          </a:p>
          <a:p>
            <a:endParaRPr lang="en-US" sz="1900" smtClean="0">
              <a:solidFill>
                <a:srgbClr val="000000"/>
              </a:solidFill>
              <a:latin typeface="Arial - 26"/>
            </a:endParaRPr>
          </a:p>
          <a:p>
            <a:r>
              <a:rPr lang="en-US" sz="1900" smtClean="0">
                <a:solidFill>
                  <a:srgbClr val="000000"/>
                </a:solidFill>
                <a:latin typeface="Arial - 26"/>
              </a:rPr>
              <a:t>4. Convert each of the following to micrometers (µm).</a:t>
            </a:r>
          </a:p>
          <a:p>
            <a:r>
              <a:rPr lang="en-US" sz="1900" smtClean="0">
                <a:solidFill>
                  <a:srgbClr val="000000"/>
                </a:solidFill>
                <a:latin typeface="Arial - 26"/>
              </a:rPr>
              <a:t>a) 3.5mm</a:t>
            </a:r>
          </a:p>
          <a:p>
            <a:r>
              <a:rPr lang="en-US" sz="1900" smtClean="0">
                <a:solidFill>
                  <a:srgbClr val="000000"/>
                </a:solidFill>
                <a:latin typeface="Arial - 26"/>
              </a:rPr>
              <a:t>b) 4.0mm</a:t>
            </a:r>
          </a:p>
          <a:p>
            <a:r>
              <a:rPr lang="en-US" sz="1900" smtClean="0">
                <a:solidFill>
                  <a:srgbClr val="000000"/>
                </a:solidFill>
                <a:latin typeface="Arial - 26"/>
              </a:rPr>
              <a:t>c) 1.5 cm</a:t>
            </a:r>
          </a:p>
          <a:p>
            <a:r>
              <a:rPr lang="en-US" sz="1900" smtClean="0">
                <a:solidFill>
                  <a:srgbClr val="000000"/>
                </a:solidFill>
                <a:latin typeface="Arial - 26"/>
              </a:rPr>
              <a:t>d) 0.5 cm</a:t>
            </a:r>
          </a:p>
          <a:p>
            <a:endParaRPr lang="en-US" sz="1900" smtClean="0">
              <a:solidFill>
                <a:srgbClr val="000000"/>
              </a:solidFill>
              <a:latin typeface="Arial - 26"/>
            </a:endParaRPr>
          </a:p>
          <a:p>
            <a:r>
              <a:rPr lang="en-US" sz="1900" smtClean="0">
                <a:solidFill>
                  <a:srgbClr val="000000"/>
                </a:solidFill>
                <a:latin typeface="Arial - 26"/>
              </a:rPr>
              <a:t>5. Calculate the field of view using the details in the table below.</a:t>
            </a:r>
            <a:endParaRPr lang="en-US" sz="1900">
              <a:solidFill>
                <a:srgbClr val="000000"/>
              </a:solidFill>
              <a:latin typeface="Arial - 26"/>
            </a:endParaRPr>
          </a:p>
        </p:txBody>
      </p:sp>
    </p:spTree>
    <p:extLst>
      <p:ext uri="{BB962C8B-B14F-4D97-AF65-F5344CB8AC3E}">
        <p14:creationId xmlns:p14="http://schemas.microsoft.com/office/powerpoint/2010/main" val="21802849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4450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1053973" y="990473"/>
            <a:ext cx="8812530" cy="8261731"/>
          </a:xfrm>
          <a:prstGeom prst="rect">
            <a:avLst/>
          </a:prstGeom>
          <a:solidFill>
            <a:scrgbClr r="0" g="0" b="0">
              <a:alpha val="0"/>
            </a:scrgbClr>
          </a:solidFill>
        </p:spPr>
      </p:pic>
      <p:grpSp>
        <p:nvGrpSpPr>
          <p:cNvPr id="43" name="Group 42"/>
          <p:cNvGrpSpPr/>
          <p:nvPr/>
        </p:nvGrpSpPr>
        <p:grpSpPr>
          <a:xfrm>
            <a:off x="5976874" y="2116201"/>
            <a:ext cx="2360677" cy="1877950"/>
            <a:chOff x="5976874" y="2116201"/>
            <a:chExt cx="2360677" cy="1877950"/>
          </a:xfrm>
        </p:grpSpPr>
        <p:grpSp>
          <p:nvGrpSpPr>
            <p:cNvPr id="41" name="Group 40"/>
            <p:cNvGrpSpPr/>
            <p:nvPr/>
          </p:nvGrpSpPr>
          <p:grpSpPr>
            <a:xfrm>
              <a:off x="5991352" y="2116201"/>
              <a:ext cx="2346199" cy="1877950"/>
              <a:chOff x="5991352" y="2116201"/>
              <a:chExt cx="2346199" cy="1877950"/>
            </a:xfrm>
          </p:grpSpPr>
          <p:sp>
            <p:nvSpPr>
              <p:cNvPr id="3" name="Freeform 2"/>
              <p:cNvSpPr/>
              <p:nvPr/>
            </p:nvSpPr>
            <p:spPr>
              <a:xfrm>
                <a:off x="7411847" y="3275203"/>
                <a:ext cx="925196" cy="715900"/>
              </a:xfrm>
              <a:custGeom>
                <a:avLst/>
                <a:gdLst/>
                <a:ahLst/>
                <a:cxnLst/>
                <a:rect l="0" t="0" r="0" b="0"/>
                <a:pathLst>
                  <a:path w="925196" h="715900">
                    <a:moveTo>
                      <a:pt x="916813" y="538353"/>
                    </a:moveTo>
                    <a:lnTo>
                      <a:pt x="922274" y="551942"/>
                    </a:lnTo>
                    <a:lnTo>
                      <a:pt x="922274" y="565658"/>
                    </a:lnTo>
                    <a:lnTo>
                      <a:pt x="925195" y="582041"/>
                    </a:lnTo>
                    <a:lnTo>
                      <a:pt x="922274" y="595757"/>
                    </a:lnTo>
                    <a:lnTo>
                      <a:pt x="905764" y="642239"/>
                    </a:lnTo>
                    <a:lnTo>
                      <a:pt x="886587" y="669544"/>
                    </a:lnTo>
                    <a:lnTo>
                      <a:pt x="861695" y="694182"/>
                    </a:lnTo>
                    <a:lnTo>
                      <a:pt x="834263" y="710692"/>
                    </a:lnTo>
                    <a:lnTo>
                      <a:pt x="803910" y="715899"/>
                    </a:lnTo>
                    <a:lnTo>
                      <a:pt x="787400" y="715899"/>
                    </a:lnTo>
                    <a:lnTo>
                      <a:pt x="0" y="177546"/>
                    </a:lnTo>
                    <a:lnTo>
                      <a:pt x="22098" y="177546"/>
                    </a:lnTo>
                    <a:lnTo>
                      <a:pt x="38481" y="174752"/>
                    </a:lnTo>
                    <a:lnTo>
                      <a:pt x="52324" y="169291"/>
                    </a:lnTo>
                    <a:lnTo>
                      <a:pt x="93599" y="139192"/>
                    </a:lnTo>
                    <a:lnTo>
                      <a:pt x="115697" y="111887"/>
                    </a:lnTo>
                    <a:lnTo>
                      <a:pt x="126619" y="90043"/>
                    </a:lnTo>
                    <a:lnTo>
                      <a:pt x="140462" y="43561"/>
                    </a:lnTo>
                    <a:lnTo>
                      <a:pt x="132207" y="0"/>
                    </a:lnTo>
                    <a:lnTo>
                      <a:pt x="140462" y="5334"/>
                    </a:lnTo>
                    <a:lnTo>
                      <a:pt x="905764" y="603885"/>
                    </a:lnTo>
                    <a:lnTo>
                      <a:pt x="145923" y="90043"/>
                    </a:lnTo>
                    <a:lnTo>
                      <a:pt x="151511" y="84582"/>
                    </a:lnTo>
                    <a:lnTo>
                      <a:pt x="156972" y="62738"/>
                    </a:lnTo>
                    <a:lnTo>
                      <a:pt x="156972" y="51816"/>
                    </a:lnTo>
                    <a:lnTo>
                      <a:pt x="911352" y="562991"/>
                    </a:lnTo>
                    <a:lnTo>
                      <a:pt x="914019" y="576580"/>
                    </a:lnTo>
                    <a:lnTo>
                      <a:pt x="908558" y="598551"/>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7557770" y="3327019"/>
                <a:ext cx="768097" cy="552070"/>
              </a:xfrm>
              <a:custGeom>
                <a:avLst/>
                <a:gdLst/>
                <a:ahLst/>
                <a:cxnLst/>
                <a:rect l="0" t="0" r="0" b="0"/>
                <a:pathLst>
                  <a:path w="768097" h="552070">
                    <a:moveTo>
                      <a:pt x="768096" y="524764"/>
                    </a:moveTo>
                    <a:lnTo>
                      <a:pt x="762635" y="546735"/>
                    </a:lnTo>
                    <a:lnTo>
                      <a:pt x="759841" y="552069"/>
                    </a:lnTo>
                    <a:lnTo>
                      <a:pt x="0" y="38227"/>
                    </a:lnTo>
                    <a:lnTo>
                      <a:pt x="5461" y="32766"/>
                    </a:lnTo>
                    <a:lnTo>
                      <a:pt x="11049" y="10922"/>
                    </a:lnTo>
                    <a:lnTo>
                      <a:pt x="11049" y="0"/>
                    </a:lnTo>
                    <a:lnTo>
                      <a:pt x="765429" y="511175"/>
                    </a:lnTo>
                    <a:close/>
                  </a:path>
                </a:pathLst>
              </a:custGeom>
              <a:solidFill>
                <a:srgbClr val="9D9DA1"/>
              </a:solidFill>
              <a:ln w="0" cap="flat" cmpd="sng" algn="ctr">
                <a:solidFill>
                  <a:srgbClr val="9D9DA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7511034" y="3272409"/>
                <a:ext cx="41276" cy="92838"/>
              </a:xfrm>
              <a:custGeom>
                <a:avLst/>
                <a:gdLst/>
                <a:ahLst/>
                <a:cxnLst/>
                <a:rect l="0" t="0" r="0" b="0"/>
                <a:pathLst>
                  <a:path w="41276" h="92838">
                    <a:moveTo>
                      <a:pt x="0" y="5334"/>
                    </a:moveTo>
                    <a:lnTo>
                      <a:pt x="2667" y="2794"/>
                    </a:lnTo>
                    <a:lnTo>
                      <a:pt x="11049" y="0"/>
                    </a:lnTo>
                    <a:lnTo>
                      <a:pt x="27432" y="0"/>
                    </a:lnTo>
                    <a:lnTo>
                      <a:pt x="33020" y="2794"/>
                    </a:lnTo>
                    <a:lnTo>
                      <a:pt x="41275" y="46355"/>
                    </a:lnTo>
                    <a:lnTo>
                      <a:pt x="27432" y="92837"/>
                    </a:lnTo>
                    <a:lnTo>
                      <a:pt x="2667" y="73787"/>
                    </a:lnTo>
                    <a:lnTo>
                      <a:pt x="8255" y="40894"/>
                    </a:lnTo>
                    <a:lnTo>
                      <a:pt x="8255" y="24638"/>
                    </a:lnTo>
                    <a:lnTo>
                      <a:pt x="5461" y="10795"/>
                    </a:lnTo>
                    <a:close/>
                  </a:path>
                </a:pathLst>
              </a:custGeom>
              <a:solidFill>
                <a:srgbClr val="EDE5DF"/>
              </a:solidFill>
              <a:ln w="0" cap="flat" cmpd="sng" algn="ctr">
                <a:solidFill>
                  <a:srgbClr val="EDE5D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7499858" y="3346196"/>
                <a:ext cx="38609" cy="40895"/>
              </a:xfrm>
              <a:custGeom>
                <a:avLst/>
                <a:gdLst/>
                <a:ahLst/>
                <a:cxnLst/>
                <a:rect l="0" t="0" r="0" b="0"/>
                <a:pathLst>
                  <a:path w="38609" h="40895">
                    <a:moveTo>
                      <a:pt x="38608" y="19050"/>
                    </a:moveTo>
                    <a:lnTo>
                      <a:pt x="27686" y="40894"/>
                    </a:lnTo>
                    <a:lnTo>
                      <a:pt x="0" y="24638"/>
                    </a:lnTo>
                    <a:lnTo>
                      <a:pt x="13843" y="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7392670" y="3370834"/>
                <a:ext cx="134875" cy="81916"/>
              </a:xfrm>
              <a:custGeom>
                <a:avLst/>
                <a:gdLst/>
                <a:ahLst/>
                <a:cxnLst/>
                <a:rect l="0" t="0" r="0" b="0"/>
                <a:pathLst>
                  <a:path w="134875" h="81916">
                    <a:moveTo>
                      <a:pt x="134874" y="16256"/>
                    </a:moveTo>
                    <a:lnTo>
                      <a:pt x="112776" y="43561"/>
                    </a:lnTo>
                    <a:lnTo>
                      <a:pt x="71501" y="73660"/>
                    </a:lnTo>
                    <a:lnTo>
                      <a:pt x="57658" y="79121"/>
                    </a:lnTo>
                    <a:lnTo>
                      <a:pt x="41148" y="81915"/>
                    </a:lnTo>
                    <a:lnTo>
                      <a:pt x="24765" y="81915"/>
                    </a:lnTo>
                    <a:lnTo>
                      <a:pt x="16383" y="79121"/>
                    </a:lnTo>
                    <a:lnTo>
                      <a:pt x="8128" y="70866"/>
                    </a:lnTo>
                    <a:lnTo>
                      <a:pt x="0" y="51816"/>
                    </a:lnTo>
                    <a:lnTo>
                      <a:pt x="0" y="43561"/>
                    </a:lnTo>
                    <a:lnTo>
                      <a:pt x="2667" y="43561"/>
                    </a:lnTo>
                    <a:lnTo>
                      <a:pt x="11049" y="54610"/>
                    </a:lnTo>
                    <a:lnTo>
                      <a:pt x="16383" y="51816"/>
                    </a:lnTo>
                    <a:lnTo>
                      <a:pt x="30226" y="51816"/>
                    </a:lnTo>
                    <a:lnTo>
                      <a:pt x="43942" y="49149"/>
                    </a:lnTo>
                    <a:lnTo>
                      <a:pt x="68707" y="38227"/>
                    </a:lnTo>
                    <a:lnTo>
                      <a:pt x="90805" y="21717"/>
                    </a:lnTo>
                    <a:lnTo>
                      <a:pt x="107188" y="0"/>
                    </a:lnTo>
                    <a:close/>
                  </a:path>
                </a:pathLst>
              </a:custGeom>
              <a:solidFill>
                <a:srgbClr val="EDE5DF"/>
              </a:solidFill>
              <a:ln w="0" cap="flat" cmpd="sng" algn="ctr">
                <a:solidFill>
                  <a:srgbClr val="EDE5D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7268718" y="3116580"/>
                <a:ext cx="250572" cy="229617"/>
              </a:xfrm>
              <a:custGeom>
                <a:avLst/>
                <a:gdLst/>
                <a:ahLst/>
                <a:cxnLst/>
                <a:rect l="0" t="0" r="0" b="0"/>
                <a:pathLst>
                  <a:path w="250572" h="229617">
                    <a:moveTo>
                      <a:pt x="250571" y="180467"/>
                    </a:moveTo>
                    <a:lnTo>
                      <a:pt x="250571" y="196850"/>
                    </a:lnTo>
                    <a:lnTo>
                      <a:pt x="244983" y="229616"/>
                    </a:lnTo>
                    <a:lnTo>
                      <a:pt x="0" y="68326"/>
                    </a:lnTo>
                    <a:lnTo>
                      <a:pt x="16510" y="32766"/>
                    </a:lnTo>
                    <a:lnTo>
                      <a:pt x="19304" y="16383"/>
                    </a:lnTo>
                    <a:lnTo>
                      <a:pt x="16510" y="0"/>
                    </a:lnTo>
                    <a:lnTo>
                      <a:pt x="19304" y="0"/>
                    </a:lnTo>
                    <a:lnTo>
                      <a:pt x="66040" y="46482"/>
                    </a:lnTo>
                    <a:lnTo>
                      <a:pt x="123952" y="87376"/>
                    </a:lnTo>
                    <a:lnTo>
                      <a:pt x="184531" y="128524"/>
                    </a:lnTo>
                    <a:lnTo>
                      <a:pt x="242316" y="161163"/>
                    </a:lnTo>
                    <a:lnTo>
                      <a:pt x="247777" y="166624"/>
                    </a:lnTo>
                    <a:close/>
                  </a:path>
                </a:pathLst>
              </a:custGeom>
              <a:solidFill>
                <a:srgbClr val="EDE5DF"/>
              </a:solidFill>
              <a:ln w="0" cap="flat" cmpd="sng" algn="ctr">
                <a:solidFill>
                  <a:srgbClr val="EDE5D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7252208" y="3184906"/>
                <a:ext cx="261494" cy="185929"/>
              </a:xfrm>
              <a:custGeom>
                <a:avLst/>
                <a:gdLst/>
                <a:ahLst/>
                <a:cxnLst/>
                <a:rect l="0" t="0" r="0" b="0"/>
                <a:pathLst>
                  <a:path w="261494" h="185929">
                    <a:moveTo>
                      <a:pt x="261493" y="161290"/>
                    </a:moveTo>
                    <a:lnTo>
                      <a:pt x="247650" y="185928"/>
                    </a:lnTo>
                    <a:lnTo>
                      <a:pt x="0" y="27305"/>
                    </a:lnTo>
                    <a:lnTo>
                      <a:pt x="16510" y="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7175246" y="3212211"/>
                <a:ext cx="324613" cy="213234"/>
              </a:xfrm>
              <a:custGeom>
                <a:avLst/>
                <a:gdLst/>
                <a:ahLst/>
                <a:cxnLst/>
                <a:rect l="0" t="0" r="0" b="0"/>
                <a:pathLst>
                  <a:path w="324613" h="213234">
                    <a:moveTo>
                      <a:pt x="308229" y="180340"/>
                    </a:moveTo>
                    <a:lnTo>
                      <a:pt x="286131" y="196850"/>
                    </a:lnTo>
                    <a:lnTo>
                      <a:pt x="261366" y="207772"/>
                    </a:lnTo>
                    <a:lnTo>
                      <a:pt x="247650" y="210439"/>
                    </a:lnTo>
                    <a:lnTo>
                      <a:pt x="233807" y="210439"/>
                    </a:lnTo>
                    <a:lnTo>
                      <a:pt x="228473" y="213233"/>
                    </a:lnTo>
                    <a:lnTo>
                      <a:pt x="220091" y="202184"/>
                    </a:lnTo>
                    <a:lnTo>
                      <a:pt x="170561" y="161290"/>
                    </a:lnTo>
                    <a:lnTo>
                      <a:pt x="115570" y="125730"/>
                    </a:lnTo>
                    <a:lnTo>
                      <a:pt x="0" y="62992"/>
                    </a:lnTo>
                    <a:lnTo>
                      <a:pt x="21971" y="54737"/>
                    </a:lnTo>
                    <a:lnTo>
                      <a:pt x="41148" y="40894"/>
                    </a:lnTo>
                    <a:lnTo>
                      <a:pt x="76962" y="0"/>
                    </a:lnTo>
                    <a:lnTo>
                      <a:pt x="324612" y="158623"/>
                    </a:lnTo>
                    <a:close/>
                  </a:path>
                </a:pathLst>
              </a:custGeom>
              <a:solidFill>
                <a:srgbClr val="EDE5DF"/>
              </a:solidFill>
              <a:ln w="0" cap="flat" cmpd="sng" algn="ctr">
                <a:solidFill>
                  <a:srgbClr val="EDE5D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7246747" y="3089148"/>
                <a:ext cx="41276" cy="95759"/>
              </a:xfrm>
              <a:custGeom>
                <a:avLst/>
                <a:gdLst/>
                <a:ahLst/>
                <a:cxnLst/>
                <a:rect l="0" t="0" r="0" b="0"/>
                <a:pathLst>
                  <a:path w="41276" h="95759">
                    <a:moveTo>
                      <a:pt x="41275" y="43815"/>
                    </a:moveTo>
                    <a:lnTo>
                      <a:pt x="38481" y="60198"/>
                    </a:lnTo>
                    <a:lnTo>
                      <a:pt x="21971" y="95758"/>
                    </a:lnTo>
                    <a:lnTo>
                      <a:pt x="0" y="82042"/>
                    </a:lnTo>
                    <a:lnTo>
                      <a:pt x="19304" y="38354"/>
                    </a:lnTo>
                    <a:lnTo>
                      <a:pt x="19304" y="16510"/>
                    </a:lnTo>
                    <a:lnTo>
                      <a:pt x="16510" y="0"/>
                    </a:lnTo>
                    <a:lnTo>
                      <a:pt x="33147" y="11049"/>
                    </a:lnTo>
                    <a:lnTo>
                      <a:pt x="38481" y="27432"/>
                    </a:lnTo>
                    <a:close/>
                  </a:path>
                </a:pathLst>
              </a:custGeom>
              <a:solidFill>
                <a:srgbClr val="EDE5DF"/>
              </a:solidFill>
              <a:ln w="0" cap="flat" cmpd="sng" algn="ctr">
                <a:solidFill>
                  <a:srgbClr val="EDE5D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p:cNvSpPr/>
              <p:nvPr/>
            </p:nvSpPr>
            <p:spPr>
              <a:xfrm>
                <a:off x="7230237" y="3171190"/>
                <a:ext cx="38482" cy="41022"/>
              </a:xfrm>
              <a:custGeom>
                <a:avLst/>
                <a:gdLst/>
                <a:ahLst/>
                <a:cxnLst/>
                <a:rect l="0" t="0" r="0" b="0"/>
                <a:pathLst>
                  <a:path w="38482" h="41022">
                    <a:moveTo>
                      <a:pt x="38481" y="13716"/>
                    </a:moveTo>
                    <a:lnTo>
                      <a:pt x="21971" y="41021"/>
                    </a:lnTo>
                    <a:lnTo>
                      <a:pt x="0" y="27305"/>
                    </a:lnTo>
                    <a:lnTo>
                      <a:pt x="16510" y="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7208139" y="3072765"/>
                <a:ext cx="57913" cy="98426"/>
              </a:xfrm>
              <a:custGeom>
                <a:avLst/>
                <a:gdLst/>
                <a:ahLst/>
                <a:cxnLst/>
                <a:rect l="0" t="0" r="0" b="0"/>
                <a:pathLst>
                  <a:path w="57913" h="98426">
                    <a:moveTo>
                      <a:pt x="57912" y="32893"/>
                    </a:moveTo>
                    <a:lnTo>
                      <a:pt x="57912" y="54737"/>
                    </a:lnTo>
                    <a:lnTo>
                      <a:pt x="38608" y="98425"/>
                    </a:lnTo>
                    <a:lnTo>
                      <a:pt x="0" y="73787"/>
                    </a:lnTo>
                    <a:lnTo>
                      <a:pt x="24765" y="38354"/>
                    </a:lnTo>
                    <a:lnTo>
                      <a:pt x="44069" y="0"/>
                    </a:lnTo>
                    <a:lnTo>
                      <a:pt x="55118" y="16383"/>
                    </a:lnTo>
                    <a:close/>
                  </a:path>
                </a:pathLst>
              </a:custGeom>
              <a:solidFill>
                <a:srgbClr val="EDE5DF"/>
              </a:solidFill>
              <a:ln w="0" cap="flat" cmpd="sng" algn="ctr">
                <a:solidFill>
                  <a:srgbClr val="EDE5D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5991352" y="2116201"/>
                <a:ext cx="1326897" cy="1328294"/>
              </a:xfrm>
              <a:custGeom>
                <a:avLst/>
                <a:gdLst/>
                <a:ahLst/>
                <a:cxnLst/>
                <a:rect l="0" t="0" r="0" b="0"/>
                <a:pathLst>
                  <a:path w="1326897" h="1328294">
                    <a:moveTo>
                      <a:pt x="1244346" y="948309"/>
                    </a:moveTo>
                    <a:lnTo>
                      <a:pt x="1200277" y="1024890"/>
                    </a:lnTo>
                    <a:lnTo>
                      <a:pt x="1172718" y="1060450"/>
                    </a:lnTo>
                    <a:lnTo>
                      <a:pt x="1145286" y="1093343"/>
                    </a:lnTo>
                    <a:lnTo>
                      <a:pt x="1115060" y="1123442"/>
                    </a:lnTo>
                    <a:lnTo>
                      <a:pt x="1046099" y="1180846"/>
                    </a:lnTo>
                    <a:lnTo>
                      <a:pt x="1010412" y="1205357"/>
                    </a:lnTo>
                    <a:lnTo>
                      <a:pt x="971804" y="1227201"/>
                    </a:lnTo>
                    <a:lnTo>
                      <a:pt x="930529" y="1249045"/>
                    </a:lnTo>
                    <a:lnTo>
                      <a:pt x="889127" y="1265555"/>
                    </a:lnTo>
                    <a:lnTo>
                      <a:pt x="847979" y="1279144"/>
                    </a:lnTo>
                    <a:lnTo>
                      <a:pt x="803910" y="1290066"/>
                    </a:lnTo>
                    <a:lnTo>
                      <a:pt x="757047" y="1298194"/>
                    </a:lnTo>
                    <a:lnTo>
                      <a:pt x="710311" y="1303782"/>
                    </a:lnTo>
                    <a:lnTo>
                      <a:pt x="630428" y="1303782"/>
                    </a:lnTo>
                    <a:lnTo>
                      <a:pt x="597408" y="1300988"/>
                    </a:lnTo>
                    <a:lnTo>
                      <a:pt x="534035" y="1292860"/>
                    </a:lnTo>
                    <a:lnTo>
                      <a:pt x="470789" y="1276350"/>
                    </a:lnTo>
                    <a:lnTo>
                      <a:pt x="413004" y="1254633"/>
                    </a:lnTo>
                    <a:lnTo>
                      <a:pt x="355219" y="1227201"/>
                    </a:lnTo>
                    <a:lnTo>
                      <a:pt x="302895" y="1194308"/>
                    </a:lnTo>
                    <a:lnTo>
                      <a:pt x="253238" y="1159002"/>
                    </a:lnTo>
                    <a:lnTo>
                      <a:pt x="206502" y="1117854"/>
                    </a:lnTo>
                    <a:lnTo>
                      <a:pt x="165227" y="1071372"/>
                    </a:lnTo>
                    <a:lnTo>
                      <a:pt x="126746" y="1022223"/>
                    </a:lnTo>
                    <a:lnTo>
                      <a:pt x="93599" y="967613"/>
                    </a:lnTo>
                    <a:lnTo>
                      <a:pt x="68834" y="913003"/>
                    </a:lnTo>
                    <a:lnTo>
                      <a:pt x="46863" y="852805"/>
                    </a:lnTo>
                    <a:lnTo>
                      <a:pt x="30226" y="792607"/>
                    </a:lnTo>
                    <a:lnTo>
                      <a:pt x="19304" y="726948"/>
                    </a:lnTo>
                    <a:lnTo>
                      <a:pt x="16510" y="694309"/>
                    </a:lnTo>
                    <a:lnTo>
                      <a:pt x="16510" y="628650"/>
                    </a:lnTo>
                    <a:lnTo>
                      <a:pt x="19304" y="595757"/>
                    </a:lnTo>
                    <a:lnTo>
                      <a:pt x="30226" y="532892"/>
                    </a:lnTo>
                    <a:lnTo>
                      <a:pt x="46863" y="470154"/>
                    </a:lnTo>
                    <a:lnTo>
                      <a:pt x="68834" y="412750"/>
                    </a:lnTo>
                    <a:lnTo>
                      <a:pt x="93599" y="355346"/>
                    </a:lnTo>
                    <a:lnTo>
                      <a:pt x="126746" y="303403"/>
                    </a:lnTo>
                    <a:lnTo>
                      <a:pt x="165227" y="254254"/>
                    </a:lnTo>
                    <a:lnTo>
                      <a:pt x="206502" y="207645"/>
                    </a:lnTo>
                    <a:lnTo>
                      <a:pt x="253238" y="166751"/>
                    </a:lnTo>
                    <a:lnTo>
                      <a:pt x="302895" y="128397"/>
                    </a:lnTo>
                    <a:lnTo>
                      <a:pt x="355219" y="95631"/>
                    </a:lnTo>
                    <a:lnTo>
                      <a:pt x="413004" y="68326"/>
                    </a:lnTo>
                    <a:lnTo>
                      <a:pt x="470789" y="49149"/>
                    </a:lnTo>
                    <a:lnTo>
                      <a:pt x="534035" y="32766"/>
                    </a:lnTo>
                    <a:lnTo>
                      <a:pt x="597408" y="21844"/>
                    </a:lnTo>
                    <a:lnTo>
                      <a:pt x="663448" y="19050"/>
                    </a:lnTo>
                    <a:lnTo>
                      <a:pt x="729615" y="21844"/>
                    </a:lnTo>
                    <a:lnTo>
                      <a:pt x="795655" y="32766"/>
                    </a:lnTo>
                    <a:lnTo>
                      <a:pt x="856107" y="49149"/>
                    </a:lnTo>
                    <a:lnTo>
                      <a:pt x="916686" y="68326"/>
                    </a:lnTo>
                    <a:lnTo>
                      <a:pt x="971804" y="95631"/>
                    </a:lnTo>
                    <a:lnTo>
                      <a:pt x="1026922" y="128397"/>
                    </a:lnTo>
                    <a:lnTo>
                      <a:pt x="1076452" y="166751"/>
                    </a:lnTo>
                    <a:lnTo>
                      <a:pt x="1123188" y="207645"/>
                    </a:lnTo>
                    <a:lnTo>
                      <a:pt x="1164590" y="254254"/>
                    </a:lnTo>
                    <a:lnTo>
                      <a:pt x="1200277" y="303403"/>
                    </a:lnTo>
                    <a:lnTo>
                      <a:pt x="1233424" y="355346"/>
                    </a:lnTo>
                    <a:lnTo>
                      <a:pt x="1260856" y="412750"/>
                    </a:lnTo>
                    <a:lnTo>
                      <a:pt x="1282954" y="470154"/>
                    </a:lnTo>
                    <a:lnTo>
                      <a:pt x="1299464" y="532892"/>
                    </a:lnTo>
                    <a:lnTo>
                      <a:pt x="1307719" y="595757"/>
                    </a:lnTo>
                    <a:lnTo>
                      <a:pt x="1313307" y="661416"/>
                    </a:lnTo>
                    <a:lnTo>
                      <a:pt x="1307719" y="737997"/>
                    </a:lnTo>
                    <a:lnTo>
                      <a:pt x="1302131" y="776224"/>
                    </a:lnTo>
                    <a:lnTo>
                      <a:pt x="1285621" y="847344"/>
                    </a:lnTo>
                    <a:lnTo>
                      <a:pt x="1271905" y="880110"/>
                    </a:lnTo>
                    <a:lnTo>
                      <a:pt x="1260856" y="915543"/>
                    </a:lnTo>
                    <a:lnTo>
                      <a:pt x="1241552" y="994918"/>
                    </a:lnTo>
                    <a:lnTo>
                      <a:pt x="1216787" y="1030351"/>
                    </a:lnTo>
                    <a:lnTo>
                      <a:pt x="1200277" y="1057783"/>
                    </a:lnTo>
                    <a:lnTo>
                      <a:pt x="1164590" y="1101598"/>
                    </a:lnTo>
                    <a:lnTo>
                      <a:pt x="1123188" y="1142492"/>
                    </a:lnTo>
                    <a:lnTo>
                      <a:pt x="1076452" y="1183513"/>
                    </a:lnTo>
                    <a:lnTo>
                      <a:pt x="1026922" y="1218946"/>
                    </a:lnTo>
                    <a:lnTo>
                      <a:pt x="974598" y="1251839"/>
                    </a:lnTo>
                    <a:lnTo>
                      <a:pt x="916686" y="1279144"/>
                    </a:lnTo>
                    <a:lnTo>
                      <a:pt x="856107" y="1298194"/>
                    </a:lnTo>
                    <a:lnTo>
                      <a:pt x="795655" y="1314704"/>
                    </a:lnTo>
                    <a:lnTo>
                      <a:pt x="729615" y="1322959"/>
                    </a:lnTo>
                    <a:lnTo>
                      <a:pt x="663448" y="1328293"/>
                    </a:lnTo>
                    <a:lnTo>
                      <a:pt x="594614" y="1322959"/>
                    </a:lnTo>
                    <a:lnTo>
                      <a:pt x="528574" y="1314704"/>
                    </a:lnTo>
                    <a:lnTo>
                      <a:pt x="465201" y="1298194"/>
                    </a:lnTo>
                    <a:lnTo>
                      <a:pt x="404749" y="1276350"/>
                    </a:lnTo>
                    <a:lnTo>
                      <a:pt x="346837" y="1246378"/>
                    </a:lnTo>
                    <a:lnTo>
                      <a:pt x="291846" y="1213612"/>
                    </a:lnTo>
                    <a:lnTo>
                      <a:pt x="242316" y="1175258"/>
                    </a:lnTo>
                    <a:lnTo>
                      <a:pt x="192659" y="1134237"/>
                    </a:lnTo>
                    <a:lnTo>
                      <a:pt x="151511" y="1085088"/>
                    </a:lnTo>
                    <a:lnTo>
                      <a:pt x="112903" y="1035939"/>
                    </a:lnTo>
                    <a:lnTo>
                      <a:pt x="79756" y="981202"/>
                    </a:lnTo>
                    <a:lnTo>
                      <a:pt x="52324" y="921004"/>
                    </a:lnTo>
                    <a:lnTo>
                      <a:pt x="30226" y="860933"/>
                    </a:lnTo>
                    <a:lnTo>
                      <a:pt x="13716" y="798068"/>
                    </a:lnTo>
                    <a:lnTo>
                      <a:pt x="2794" y="732536"/>
                    </a:lnTo>
                    <a:lnTo>
                      <a:pt x="0" y="697103"/>
                    </a:lnTo>
                    <a:lnTo>
                      <a:pt x="0" y="631444"/>
                    </a:lnTo>
                    <a:lnTo>
                      <a:pt x="2794" y="595757"/>
                    </a:lnTo>
                    <a:lnTo>
                      <a:pt x="13716" y="530225"/>
                    </a:lnTo>
                    <a:lnTo>
                      <a:pt x="30226" y="467360"/>
                    </a:lnTo>
                    <a:lnTo>
                      <a:pt x="52324" y="407162"/>
                    </a:lnTo>
                    <a:lnTo>
                      <a:pt x="79756" y="347091"/>
                    </a:lnTo>
                    <a:lnTo>
                      <a:pt x="112903" y="292354"/>
                    </a:lnTo>
                    <a:lnTo>
                      <a:pt x="151511" y="243205"/>
                    </a:lnTo>
                    <a:lnTo>
                      <a:pt x="192659" y="194056"/>
                    </a:lnTo>
                    <a:lnTo>
                      <a:pt x="242316" y="152908"/>
                    </a:lnTo>
                    <a:lnTo>
                      <a:pt x="291846" y="114808"/>
                    </a:lnTo>
                    <a:lnTo>
                      <a:pt x="346837" y="82042"/>
                    </a:lnTo>
                    <a:lnTo>
                      <a:pt x="404749" y="51943"/>
                    </a:lnTo>
                    <a:lnTo>
                      <a:pt x="465201" y="29972"/>
                    </a:lnTo>
                    <a:lnTo>
                      <a:pt x="498348" y="21844"/>
                    </a:lnTo>
                    <a:lnTo>
                      <a:pt x="561721" y="8255"/>
                    </a:lnTo>
                    <a:lnTo>
                      <a:pt x="663448" y="0"/>
                    </a:lnTo>
                    <a:lnTo>
                      <a:pt x="732282" y="5461"/>
                    </a:lnTo>
                    <a:lnTo>
                      <a:pt x="798322" y="13716"/>
                    </a:lnTo>
                    <a:lnTo>
                      <a:pt x="861695" y="29972"/>
                    </a:lnTo>
                    <a:lnTo>
                      <a:pt x="922274" y="51943"/>
                    </a:lnTo>
                    <a:lnTo>
                      <a:pt x="980059" y="82042"/>
                    </a:lnTo>
                    <a:lnTo>
                      <a:pt x="1035177" y="114808"/>
                    </a:lnTo>
                    <a:lnTo>
                      <a:pt x="1087374" y="152908"/>
                    </a:lnTo>
                    <a:lnTo>
                      <a:pt x="1134237" y="194056"/>
                    </a:lnTo>
                    <a:lnTo>
                      <a:pt x="1175512" y="243205"/>
                    </a:lnTo>
                    <a:lnTo>
                      <a:pt x="1214120" y="292354"/>
                    </a:lnTo>
                    <a:lnTo>
                      <a:pt x="1247140" y="347091"/>
                    </a:lnTo>
                    <a:lnTo>
                      <a:pt x="1274699" y="407162"/>
                    </a:lnTo>
                    <a:lnTo>
                      <a:pt x="1299464" y="467360"/>
                    </a:lnTo>
                    <a:lnTo>
                      <a:pt x="1313307" y="530225"/>
                    </a:lnTo>
                    <a:lnTo>
                      <a:pt x="1321435" y="562991"/>
                    </a:lnTo>
                    <a:lnTo>
                      <a:pt x="1326896" y="631444"/>
                    </a:lnTo>
                    <a:lnTo>
                      <a:pt x="1326896" y="702310"/>
                    </a:lnTo>
                    <a:lnTo>
                      <a:pt x="1324229" y="740664"/>
                    </a:lnTo>
                    <a:lnTo>
                      <a:pt x="1318641" y="778891"/>
                    </a:lnTo>
                    <a:lnTo>
                      <a:pt x="1310386" y="817245"/>
                    </a:lnTo>
                    <a:lnTo>
                      <a:pt x="1288415" y="888238"/>
                    </a:lnTo>
                    <a:lnTo>
                      <a:pt x="1274699" y="923798"/>
                    </a:lnTo>
                    <a:lnTo>
                      <a:pt x="1260856" y="956564"/>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7131177" y="3198495"/>
                <a:ext cx="121032" cy="79249"/>
              </a:xfrm>
              <a:custGeom>
                <a:avLst/>
                <a:gdLst/>
                <a:ahLst/>
                <a:cxnLst/>
                <a:rect l="0" t="0" r="0" b="0"/>
                <a:pathLst>
                  <a:path w="121032" h="79249">
                    <a:moveTo>
                      <a:pt x="32893" y="79248"/>
                    </a:moveTo>
                    <a:lnTo>
                      <a:pt x="21844" y="79248"/>
                    </a:lnTo>
                    <a:lnTo>
                      <a:pt x="10922" y="76708"/>
                    </a:lnTo>
                    <a:lnTo>
                      <a:pt x="0" y="68453"/>
                    </a:lnTo>
                    <a:lnTo>
                      <a:pt x="0" y="65659"/>
                    </a:lnTo>
                    <a:lnTo>
                      <a:pt x="10922" y="65659"/>
                    </a:lnTo>
                    <a:lnTo>
                      <a:pt x="24765" y="62865"/>
                    </a:lnTo>
                    <a:lnTo>
                      <a:pt x="38481" y="57404"/>
                    </a:lnTo>
                    <a:lnTo>
                      <a:pt x="76962" y="27305"/>
                    </a:lnTo>
                    <a:lnTo>
                      <a:pt x="99060" y="0"/>
                    </a:lnTo>
                    <a:lnTo>
                      <a:pt x="121031" y="13716"/>
                    </a:lnTo>
                    <a:lnTo>
                      <a:pt x="85217" y="54610"/>
                    </a:lnTo>
                    <a:lnTo>
                      <a:pt x="66040" y="68453"/>
                    </a:lnTo>
                    <a:lnTo>
                      <a:pt x="44069" y="76708"/>
                    </a:lnTo>
                    <a:close/>
                  </a:path>
                </a:pathLst>
              </a:custGeom>
              <a:solidFill>
                <a:srgbClr val="EDE5DF"/>
              </a:solidFill>
              <a:ln w="0" cap="flat" cmpd="sng" algn="ctr">
                <a:solidFill>
                  <a:srgbClr val="EDE5D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p:cNvSpPr/>
              <p:nvPr/>
            </p:nvSpPr>
            <p:spPr>
              <a:xfrm>
                <a:off x="7191629" y="3146552"/>
                <a:ext cx="55119" cy="51944"/>
              </a:xfrm>
              <a:custGeom>
                <a:avLst/>
                <a:gdLst/>
                <a:ahLst/>
                <a:cxnLst/>
                <a:rect l="0" t="0" r="0" b="0"/>
                <a:pathLst>
                  <a:path w="55119" h="51944">
                    <a:moveTo>
                      <a:pt x="55118" y="24638"/>
                    </a:moveTo>
                    <a:lnTo>
                      <a:pt x="38608" y="51943"/>
                    </a:lnTo>
                    <a:lnTo>
                      <a:pt x="0" y="27432"/>
                    </a:lnTo>
                    <a:lnTo>
                      <a:pt x="16510" y="0"/>
                    </a:lnTo>
                    <a:close/>
                  </a:path>
                </a:pathLst>
              </a:custGeom>
              <a:solidFill>
                <a:srgbClr val="000000"/>
              </a:solidFill>
              <a:ln w="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7114540" y="3173984"/>
                <a:ext cx="115698" cy="90171"/>
              </a:xfrm>
              <a:custGeom>
                <a:avLst/>
                <a:gdLst/>
                <a:ahLst/>
                <a:cxnLst/>
                <a:rect l="0" t="0" r="0" b="0"/>
                <a:pathLst>
                  <a:path w="115698" h="90171">
                    <a:moveTo>
                      <a:pt x="115697" y="24511"/>
                    </a:moveTo>
                    <a:lnTo>
                      <a:pt x="93599" y="51816"/>
                    </a:lnTo>
                    <a:lnTo>
                      <a:pt x="55118" y="81915"/>
                    </a:lnTo>
                    <a:lnTo>
                      <a:pt x="41402" y="87376"/>
                    </a:lnTo>
                    <a:lnTo>
                      <a:pt x="27559" y="90170"/>
                    </a:lnTo>
                    <a:lnTo>
                      <a:pt x="16637" y="90170"/>
                    </a:lnTo>
                    <a:lnTo>
                      <a:pt x="0" y="84709"/>
                    </a:lnTo>
                    <a:lnTo>
                      <a:pt x="41402" y="43815"/>
                    </a:lnTo>
                    <a:lnTo>
                      <a:pt x="77089" y="0"/>
                    </a:lnTo>
                    <a:close/>
                  </a:path>
                </a:pathLst>
              </a:custGeom>
              <a:solidFill>
                <a:srgbClr val="EDE5DF"/>
              </a:solidFill>
              <a:ln w="0" cap="flat" cmpd="sng" algn="ctr">
                <a:solidFill>
                  <a:srgbClr val="EDE5DF"/>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5991352" y="2116201"/>
                <a:ext cx="1326897" cy="1328294"/>
              </a:xfrm>
              <a:custGeom>
                <a:avLst/>
                <a:gdLst/>
                <a:ahLst/>
                <a:cxnLst/>
                <a:rect l="0" t="0" r="0" b="0"/>
                <a:pathLst>
                  <a:path w="1326897" h="1328294">
                    <a:moveTo>
                      <a:pt x="1076452" y="1183513"/>
                    </a:moveTo>
                    <a:lnTo>
                      <a:pt x="1026922" y="1218946"/>
                    </a:lnTo>
                    <a:lnTo>
                      <a:pt x="974598" y="1251839"/>
                    </a:lnTo>
                    <a:lnTo>
                      <a:pt x="916686" y="1279144"/>
                    </a:lnTo>
                    <a:lnTo>
                      <a:pt x="856107" y="1298194"/>
                    </a:lnTo>
                    <a:lnTo>
                      <a:pt x="795655" y="1314704"/>
                    </a:lnTo>
                    <a:lnTo>
                      <a:pt x="729615" y="1322959"/>
                    </a:lnTo>
                    <a:lnTo>
                      <a:pt x="663448" y="1328293"/>
                    </a:lnTo>
                    <a:lnTo>
                      <a:pt x="594614" y="1322959"/>
                    </a:lnTo>
                    <a:lnTo>
                      <a:pt x="528574" y="1314704"/>
                    </a:lnTo>
                    <a:lnTo>
                      <a:pt x="465201" y="1298194"/>
                    </a:lnTo>
                    <a:lnTo>
                      <a:pt x="404749" y="1276350"/>
                    </a:lnTo>
                    <a:lnTo>
                      <a:pt x="346837" y="1246378"/>
                    </a:lnTo>
                    <a:lnTo>
                      <a:pt x="291846" y="1213612"/>
                    </a:lnTo>
                    <a:lnTo>
                      <a:pt x="242316" y="1175258"/>
                    </a:lnTo>
                    <a:lnTo>
                      <a:pt x="192659" y="1134237"/>
                    </a:lnTo>
                    <a:lnTo>
                      <a:pt x="151511" y="1085088"/>
                    </a:lnTo>
                    <a:lnTo>
                      <a:pt x="112903" y="1035939"/>
                    </a:lnTo>
                    <a:lnTo>
                      <a:pt x="79756" y="981202"/>
                    </a:lnTo>
                    <a:lnTo>
                      <a:pt x="52324" y="921004"/>
                    </a:lnTo>
                    <a:lnTo>
                      <a:pt x="30226" y="860933"/>
                    </a:lnTo>
                    <a:lnTo>
                      <a:pt x="13716" y="798068"/>
                    </a:lnTo>
                    <a:lnTo>
                      <a:pt x="2794" y="732536"/>
                    </a:lnTo>
                    <a:lnTo>
                      <a:pt x="0" y="697103"/>
                    </a:lnTo>
                    <a:lnTo>
                      <a:pt x="0" y="631444"/>
                    </a:lnTo>
                    <a:lnTo>
                      <a:pt x="2794" y="595757"/>
                    </a:lnTo>
                    <a:lnTo>
                      <a:pt x="13716" y="530225"/>
                    </a:lnTo>
                    <a:lnTo>
                      <a:pt x="30226" y="467360"/>
                    </a:lnTo>
                    <a:lnTo>
                      <a:pt x="52324" y="407162"/>
                    </a:lnTo>
                    <a:lnTo>
                      <a:pt x="79756" y="347091"/>
                    </a:lnTo>
                    <a:lnTo>
                      <a:pt x="112903" y="292354"/>
                    </a:lnTo>
                    <a:lnTo>
                      <a:pt x="151511" y="243205"/>
                    </a:lnTo>
                    <a:lnTo>
                      <a:pt x="192659" y="194056"/>
                    </a:lnTo>
                    <a:lnTo>
                      <a:pt x="242316" y="152908"/>
                    </a:lnTo>
                    <a:lnTo>
                      <a:pt x="291846" y="114808"/>
                    </a:lnTo>
                    <a:lnTo>
                      <a:pt x="346837" y="82042"/>
                    </a:lnTo>
                    <a:lnTo>
                      <a:pt x="404749" y="51943"/>
                    </a:lnTo>
                    <a:lnTo>
                      <a:pt x="465201" y="29972"/>
                    </a:lnTo>
                    <a:lnTo>
                      <a:pt x="498348" y="21844"/>
                    </a:lnTo>
                    <a:lnTo>
                      <a:pt x="561721" y="8255"/>
                    </a:lnTo>
                    <a:lnTo>
                      <a:pt x="663448" y="0"/>
                    </a:lnTo>
                    <a:lnTo>
                      <a:pt x="732282" y="5461"/>
                    </a:lnTo>
                    <a:lnTo>
                      <a:pt x="798322" y="13716"/>
                    </a:lnTo>
                    <a:lnTo>
                      <a:pt x="861695" y="29972"/>
                    </a:lnTo>
                    <a:lnTo>
                      <a:pt x="922274" y="51943"/>
                    </a:lnTo>
                    <a:lnTo>
                      <a:pt x="980059" y="82042"/>
                    </a:lnTo>
                    <a:lnTo>
                      <a:pt x="1035177" y="114808"/>
                    </a:lnTo>
                    <a:lnTo>
                      <a:pt x="1087374" y="152908"/>
                    </a:lnTo>
                    <a:lnTo>
                      <a:pt x="1134237" y="194056"/>
                    </a:lnTo>
                    <a:lnTo>
                      <a:pt x="1175512" y="243205"/>
                    </a:lnTo>
                    <a:lnTo>
                      <a:pt x="1214120" y="292354"/>
                    </a:lnTo>
                    <a:lnTo>
                      <a:pt x="1247140" y="347091"/>
                    </a:lnTo>
                    <a:lnTo>
                      <a:pt x="1274699" y="407162"/>
                    </a:lnTo>
                    <a:lnTo>
                      <a:pt x="1299464" y="467360"/>
                    </a:lnTo>
                    <a:lnTo>
                      <a:pt x="1313307" y="530225"/>
                    </a:lnTo>
                    <a:lnTo>
                      <a:pt x="1321435" y="562991"/>
                    </a:lnTo>
                    <a:lnTo>
                      <a:pt x="1326896" y="631444"/>
                    </a:lnTo>
                    <a:lnTo>
                      <a:pt x="1326896" y="702310"/>
                    </a:lnTo>
                    <a:lnTo>
                      <a:pt x="1324229" y="740664"/>
                    </a:lnTo>
                    <a:lnTo>
                      <a:pt x="1318641" y="778891"/>
                    </a:lnTo>
                    <a:lnTo>
                      <a:pt x="1310386" y="817245"/>
                    </a:lnTo>
                    <a:lnTo>
                      <a:pt x="1288415" y="888238"/>
                    </a:lnTo>
                    <a:lnTo>
                      <a:pt x="1274699" y="923798"/>
                    </a:lnTo>
                    <a:lnTo>
                      <a:pt x="1260856" y="956564"/>
                    </a:lnTo>
                    <a:lnTo>
                      <a:pt x="1241552" y="994918"/>
                    </a:lnTo>
                    <a:lnTo>
                      <a:pt x="1216787" y="1030351"/>
                    </a:lnTo>
                    <a:lnTo>
                      <a:pt x="1200277" y="1057783"/>
                    </a:lnTo>
                    <a:lnTo>
                      <a:pt x="1164590" y="1101598"/>
                    </a:lnTo>
                    <a:lnTo>
                      <a:pt x="1123188" y="1142492"/>
                    </a:lnTo>
                    <a:close/>
                  </a:path>
                </a:pathLst>
              </a:custGeom>
              <a:solidFill>
                <a:schemeClr val="accent1">
                  <a:alpha val="1000"/>
                </a:schemeClr>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6068441" y="2610866"/>
                <a:ext cx="22098" cy="202311"/>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6082157" y="2657348"/>
                <a:ext cx="30353" cy="224155"/>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7112000" y="3065780"/>
                <a:ext cx="153671" cy="198121"/>
              </a:xfrm>
              <a:custGeom>
                <a:avLst/>
                <a:gdLst/>
                <a:ahLst/>
                <a:cxnLst/>
                <a:rect l="0" t="0" r="0" b="0"/>
                <a:pathLst>
                  <a:path w="153671" h="198121">
                    <a:moveTo>
                      <a:pt x="0" y="190500"/>
                    </a:moveTo>
                    <a:lnTo>
                      <a:pt x="2540" y="193040"/>
                    </a:lnTo>
                    <a:lnTo>
                      <a:pt x="19050" y="198120"/>
                    </a:lnTo>
                    <a:lnTo>
                      <a:pt x="30480" y="198120"/>
                    </a:lnTo>
                    <a:lnTo>
                      <a:pt x="44450" y="195580"/>
                    </a:lnTo>
                    <a:lnTo>
                      <a:pt x="57150" y="190500"/>
                    </a:lnTo>
                    <a:lnTo>
                      <a:pt x="95250" y="160020"/>
                    </a:lnTo>
                    <a:lnTo>
                      <a:pt x="135890" y="105410"/>
                    </a:lnTo>
                    <a:lnTo>
                      <a:pt x="153670" y="62230"/>
                    </a:lnTo>
                    <a:lnTo>
                      <a:pt x="153670" y="39370"/>
                    </a:lnTo>
                    <a:lnTo>
                      <a:pt x="151130" y="22860"/>
                    </a:lnTo>
                    <a:lnTo>
                      <a:pt x="140970" y="7620"/>
                    </a:lnTo>
                    <a:lnTo>
                      <a:pt x="130810" y="2540"/>
                    </a:lnTo>
                    <a:lnTo>
                      <a:pt x="123190" y="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Freeform 21"/>
              <p:cNvSpPr/>
              <p:nvPr/>
            </p:nvSpPr>
            <p:spPr>
              <a:xfrm>
                <a:off x="7131050" y="3088640"/>
                <a:ext cx="157481" cy="189231"/>
              </a:xfrm>
              <a:custGeom>
                <a:avLst/>
                <a:gdLst/>
                <a:ahLst/>
                <a:cxnLst/>
                <a:rect l="0" t="0" r="0" b="0"/>
                <a:pathLst>
                  <a:path w="157481" h="189231">
                    <a:moveTo>
                      <a:pt x="129540" y="0"/>
                    </a:moveTo>
                    <a:lnTo>
                      <a:pt x="132080" y="0"/>
                    </a:lnTo>
                    <a:lnTo>
                      <a:pt x="148590" y="11430"/>
                    </a:lnTo>
                    <a:lnTo>
                      <a:pt x="154940" y="27940"/>
                    </a:lnTo>
                    <a:lnTo>
                      <a:pt x="157480" y="44450"/>
                    </a:lnTo>
                    <a:lnTo>
                      <a:pt x="154940" y="60960"/>
                    </a:lnTo>
                    <a:lnTo>
                      <a:pt x="137160" y="95250"/>
                    </a:lnTo>
                    <a:lnTo>
                      <a:pt x="104140" y="144780"/>
                    </a:lnTo>
                    <a:lnTo>
                      <a:pt x="86360" y="165100"/>
                    </a:lnTo>
                    <a:lnTo>
                      <a:pt x="66040" y="177800"/>
                    </a:lnTo>
                    <a:lnTo>
                      <a:pt x="33020" y="189230"/>
                    </a:lnTo>
                    <a:lnTo>
                      <a:pt x="22860" y="189230"/>
                    </a:lnTo>
                    <a:lnTo>
                      <a:pt x="11430" y="185420"/>
                    </a:lnTo>
                    <a:lnTo>
                      <a:pt x="0" y="17780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Freeform 22"/>
              <p:cNvSpPr/>
              <p:nvPr/>
            </p:nvSpPr>
            <p:spPr>
              <a:xfrm>
                <a:off x="7171690" y="3271520"/>
                <a:ext cx="232411" cy="153671"/>
              </a:xfrm>
              <a:custGeom>
                <a:avLst/>
                <a:gdLst/>
                <a:ahLst/>
                <a:cxnLst/>
                <a:rect l="0" t="0" r="0" b="0"/>
                <a:pathLst>
                  <a:path w="232411" h="153671">
                    <a:moveTo>
                      <a:pt x="232410" y="153670"/>
                    </a:moveTo>
                    <a:lnTo>
                      <a:pt x="223520" y="143510"/>
                    </a:lnTo>
                    <a:lnTo>
                      <a:pt x="173990" y="102870"/>
                    </a:lnTo>
                    <a:lnTo>
                      <a:pt x="119380" y="67310"/>
                    </a:lnTo>
                    <a:lnTo>
                      <a:pt x="2540" y="2540"/>
                    </a:lnTo>
                    <a:lnTo>
                      <a:pt x="0" y="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Freeform 23"/>
              <p:cNvSpPr/>
              <p:nvPr/>
            </p:nvSpPr>
            <p:spPr>
              <a:xfrm>
                <a:off x="7288530" y="3116580"/>
                <a:ext cx="227331" cy="167641"/>
              </a:xfrm>
              <a:custGeom>
                <a:avLst/>
                <a:gdLst/>
                <a:ahLst/>
                <a:cxnLst/>
                <a:rect l="0" t="0" r="0" b="0"/>
                <a:pathLst>
                  <a:path w="227331" h="167641">
                    <a:moveTo>
                      <a:pt x="0" y="0"/>
                    </a:moveTo>
                    <a:lnTo>
                      <a:pt x="45720" y="46990"/>
                    </a:lnTo>
                    <a:lnTo>
                      <a:pt x="104140" y="87630"/>
                    </a:lnTo>
                    <a:lnTo>
                      <a:pt x="163830" y="128270"/>
                    </a:lnTo>
                    <a:lnTo>
                      <a:pt x="222250" y="161290"/>
                    </a:lnTo>
                    <a:lnTo>
                      <a:pt x="227330" y="16764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Freeform 24"/>
              <p:cNvSpPr/>
              <p:nvPr/>
            </p:nvSpPr>
            <p:spPr>
              <a:xfrm>
                <a:off x="7411720" y="3451860"/>
                <a:ext cx="789941" cy="542291"/>
              </a:xfrm>
              <a:custGeom>
                <a:avLst/>
                <a:gdLst/>
                <a:ahLst/>
                <a:cxnLst/>
                <a:rect l="0" t="0" r="0" b="0"/>
                <a:pathLst>
                  <a:path w="789941" h="542291">
                    <a:moveTo>
                      <a:pt x="789940" y="542290"/>
                    </a:moveTo>
                    <a:lnTo>
                      <a:pt x="787400" y="539750"/>
                    </a:lnTo>
                    <a:lnTo>
                      <a:pt x="0" y="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6" name="Straight Connector 25"/>
              <p:cNvCxnSpPr/>
              <p:nvPr/>
            </p:nvCxnSpPr>
            <p:spPr>
              <a:xfrm flipH="1" flipV="1">
                <a:off x="7400798" y="3444494"/>
                <a:ext cx="11049" cy="8255"/>
              </a:xfrm>
              <a:prstGeom prst="line">
                <a:avLst/>
              </a:prstGeom>
              <a:ln w="12700" cap="flat" cmpd="sng" algn="ctr">
                <a:solidFill>
                  <a:srgbClr val="000000"/>
                </a:solidFill>
                <a:prstDash val="solid"/>
                <a:round/>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27" name="Freeform 26"/>
              <p:cNvSpPr/>
              <p:nvPr/>
            </p:nvSpPr>
            <p:spPr>
              <a:xfrm>
                <a:off x="7546340" y="3274060"/>
                <a:ext cx="782321" cy="539751"/>
              </a:xfrm>
              <a:custGeom>
                <a:avLst/>
                <a:gdLst/>
                <a:ahLst/>
                <a:cxnLst/>
                <a:rect l="0" t="0" r="0" b="0"/>
                <a:pathLst>
                  <a:path w="782321" h="539751">
                    <a:moveTo>
                      <a:pt x="782320" y="539750"/>
                    </a:moveTo>
                    <a:lnTo>
                      <a:pt x="5080" y="7620"/>
                    </a:lnTo>
                    <a:lnTo>
                      <a:pt x="0" y="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Freeform 27"/>
              <p:cNvSpPr/>
              <p:nvPr/>
            </p:nvSpPr>
            <p:spPr>
              <a:xfrm>
                <a:off x="8196580" y="3813810"/>
                <a:ext cx="140971" cy="177801"/>
              </a:xfrm>
              <a:custGeom>
                <a:avLst/>
                <a:gdLst/>
                <a:ahLst/>
                <a:cxnLst/>
                <a:rect l="0" t="0" r="0" b="0"/>
                <a:pathLst>
                  <a:path w="140971" h="177801">
                    <a:moveTo>
                      <a:pt x="132080" y="0"/>
                    </a:moveTo>
                    <a:lnTo>
                      <a:pt x="138430" y="13970"/>
                    </a:lnTo>
                    <a:lnTo>
                      <a:pt x="138430" y="26670"/>
                    </a:lnTo>
                    <a:lnTo>
                      <a:pt x="140970" y="44450"/>
                    </a:lnTo>
                    <a:lnTo>
                      <a:pt x="125730" y="90170"/>
                    </a:lnTo>
                    <a:lnTo>
                      <a:pt x="120650" y="104140"/>
                    </a:lnTo>
                    <a:lnTo>
                      <a:pt x="77470" y="154940"/>
                    </a:lnTo>
                    <a:lnTo>
                      <a:pt x="49530" y="172720"/>
                    </a:lnTo>
                    <a:lnTo>
                      <a:pt x="19050" y="177800"/>
                    </a:lnTo>
                    <a:lnTo>
                      <a:pt x="0" y="17780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Freeform 28"/>
              <p:cNvSpPr/>
              <p:nvPr/>
            </p:nvSpPr>
            <p:spPr>
              <a:xfrm>
                <a:off x="7392670" y="3415030"/>
                <a:ext cx="30481" cy="39371"/>
              </a:xfrm>
              <a:custGeom>
                <a:avLst/>
                <a:gdLst/>
                <a:ahLst/>
                <a:cxnLst/>
                <a:rect l="0" t="0" r="0" b="0"/>
                <a:pathLst>
                  <a:path w="30481" h="39371">
                    <a:moveTo>
                      <a:pt x="0" y="0"/>
                    </a:moveTo>
                    <a:lnTo>
                      <a:pt x="0" y="7620"/>
                    </a:lnTo>
                    <a:lnTo>
                      <a:pt x="8890" y="26670"/>
                    </a:lnTo>
                    <a:lnTo>
                      <a:pt x="16510" y="34290"/>
                    </a:lnTo>
                    <a:lnTo>
                      <a:pt x="30480" y="3937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reeform 29"/>
              <p:cNvSpPr/>
              <p:nvPr/>
            </p:nvSpPr>
            <p:spPr>
              <a:xfrm>
                <a:off x="7513320" y="3271520"/>
                <a:ext cx="41911" cy="10161"/>
              </a:xfrm>
              <a:custGeom>
                <a:avLst/>
                <a:gdLst/>
                <a:ahLst/>
                <a:cxnLst/>
                <a:rect l="0" t="0" r="0" b="0"/>
                <a:pathLst>
                  <a:path w="41911" h="10161">
                    <a:moveTo>
                      <a:pt x="0" y="2540"/>
                    </a:moveTo>
                    <a:lnTo>
                      <a:pt x="7620" y="0"/>
                    </a:lnTo>
                    <a:lnTo>
                      <a:pt x="25400" y="0"/>
                    </a:lnTo>
                    <a:lnTo>
                      <a:pt x="38100" y="10160"/>
                    </a:lnTo>
                    <a:lnTo>
                      <a:pt x="41910" y="1016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Freeform 30"/>
              <p:cNvSpPr/>
              <p:nvPr/>
            </p:nvSpPr>
            <p:spPr>
              <a:xfrm>
                <a:off x="7411720" y="3274060"/>
                <a:ext cx="139701" cy="177801"/>
              </a:xfrm>
              <a:custGeom>
                <a:avLst/>
                <a:gdLst/>
                <a:ahLst/>
                <a:cxnLst/>
                <a:rect l="0" t="0" r="0" b="0"/>
                <a:pathLst>
                  <a:path w="139701" h="177801">
                    <a:moveTo>
                      <a:pt x="132080" y="0"/>
                    </a:moveTo>
                    <a:lnTo>
                      <a:pt x="139700" y="44450"/>
                    </a:lnTo>
                    <a:lnTo>
                      <a:pt x="127000" y="90170"/>
                    </a:lnTo>
                    <a:lnTo>
                      <a:pt x="116840" y="113030"/>
                    </a:lnTo>
                    <a:lnTo>
                      <a:pt x="93980" y="140970"/>
                    </a:lnTo>
                    <a:lnTo>
                      <a:pt x="53340" y="170180"/>
                    </a:lnTo>
                    <a:lnTo>
                      <a:pt x="38100" y="175260"/>
                    </a:lnTo>
                    <a:lnTo>
                      <a:pt x="22860" y="177800"/>
                    </a:lnTo>
                    <a:lnTo>
                      <a:pt x="0" y="17780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Freeform 31"/>
              <p:cNvSpPr/>
              <p:nvPr/>
            </p:nvSpPr>
            <p:spPr>
              <a:xfrm>
                <a:off x="7513320" y="3346450"/>
                <a:ext cx="30481" cy="20321"/>
              </a:xfrm>
              <a:custGeom>
                <a:avLst/>
                <a:gdLst/>
                <a:ahLst/>
                <a:cxnLst/>
                <a:rect l="0" t="0" r="0" b="0"/>
                <a:pathLst>
                  <a:path w="30481" h="20321">
                    <a:moveTo>
                      <a:pt x="30480" y="20320"/>
                    </a:moveTo>
                    <a:lnTo>
                      <a:pt x="25400" y="17780"/>
                    </a:lnTo>
                    <a:lnTo>
                      <a:pt x="0" y="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reeform 32"/>
              <p:cNvSpPr/>
              <p:nvPr/>
            </p:nvSpPr>
            <p:spPr>
              <a:xfrm>
                <a:off x="7202170" y="3140710"/>
                <a:ext cx="311151" cy="205741"/>
              </a:xfrm>
              <a:custGeom>
                <a:avLst/>
                <a:gdLst/>
                <a:ahLst/>
                <a:cxnLst/>
                <a:rect l="0" t="0" r="0" b="0"/>
                <a:pathLst>
                  <a:path w="311151" h="205741">
                    <a:moveTo>
                      <a:pt x="311150" y="205740"/>
                    </a:moveTo>
                    <a:lnTo>
                      <a:pt x="66040" y="43180"/>
                    </a:lnTo>
                    <a:lnTo>
                      <a:pt x="5080" y="5080"/>
                    </a:lnTo>
                    <a:lnTo>
                      <a:pt x="0" y="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Freeform 33"/>
              <p:cNvSpPr/>
              <p:nvPr/>
            </p:nvSpPr>
            <p:spPr>
              <a:xfrm>
                <a:off x="7500620" y="3371850"/>
                <a:ext cx="27941" cy="17781"/>
              </a:xfrm>
              <a:custGeom>
                <a:avLst/>
                <a:gdLst/>
                <a:ahLst/>
                <a:cxnLst/>
                <a:rect l="0" t="0" r="0" b="0"/>
                <a:pathLst>
                  <a:path w="27941" h="17781">
                    <a:moveTo>
                      <a:pt x="27940" y="17780"/>
                    </a:moveTo>
                    <a:lnTo>
                      <a:pt x="27940" y="15240"/>
                    </a:lnTo>
                    <a:lnTo>
                      <a:pt x="0" y="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reeform 34"/>
              <p:cNvSpPr/>
              <p:nvPr/>
            </p:nvSpPr>
            <p:spPr>
              <a:xfrm>
                <a:off x="7189470" y="3171190"/>
                <a:ext cx="311151" cy="200661"/>
              </a:xfrm>
              <a:custGeom>
                <a:avLst/>
                <a:gdLst/>
                <a:ahLst/>
                <a:cxnLst/>
                <a:rect l="0" t="0" r="0" b="0"/>
                <a:pathLst>
                  <a:path w="311151" h="200661">
                    <a:moveTo>
                      <a:pt x="311150" y="200660"/>
                    </a:moveTo>
                    <a:lnTo>
                      <a:pt x="63500" y="40640"/>
                    </a:lnTo>
                    <a:lnTo>
                      <a:pt x="2540" y="2540"/>
                    </a:lnTo>
                    <a:lnTo>
                      <a:pt x="0" y="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reeform 35"/>
              <p:cNvSpPr/>
              <p:nvPr/>
            </p:nvSpPr>
            <p:spPr>
              <a:xfrm>
                <a:off x="7409180" y="3281680"/>
                <a:ext cx="109221" cy="140971"/>
              </a:xfrm>
              <a:custGeom>
                <a:avLst/>
                <a:gdLst/>
                <a:ahLst/>
                <a:cxnLst/>
                <a:rect l="0" t="0" r="0" b="0"/>
                <a:pathLst>
                  <a:path w="109221" h="140971">
                    <a:moveTo>
                      <a:pt x="106680" y="0"/>
                    </a:moveTo>
                    <a:lnTo>
                      <a:pt x="106680" y="2540"/>
                    </a:lnTo>
                    <a:lnTo>
                      <a:pt x="109220" y="15240"/>
                    </a:lnTo>
                    <a:lnTo>
                      <a:pt x="109220" y="31750"/>
                    </a:lnTo>
                    <a:lnTo>
                      <a:pt x="104140" y="64770"/>
                    </a:lnTo>
                    <a:lnTo>
                      <a:pt x="73660" y="110490"/>
                    </a:lnTo>
                    <a:lnTo>
                      <a:pt x="53340" y="127000"/>
                    </a:lnTo>
                    <a:lnTo>
                      <a:pt x="27940" y="138430"/>
                    </a:lnTo>
                    <a:lnTo>
                      <a:pt x="13970" y="140970"/>
                    </a:lnTo>
                    <a:lnTo>
                      <a:pt x="0" y="14097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Freeform 36"/>
              <p:cNvSpPr/>
              <p:nvPr/>
            </p:nvSpPr>
            <p:spPr>
              <a:xfrm>
                <a:off x="7555230" y="3364230"/>
                <a:ext cx="762001" cy="514351"/>
              </a:xfrm>
              <a:custGeom>
                <a:avLst/>
                <a:gdLst/>
                <a:ahLst/>
                <a:cxnLst/>
                <a:rect l="0" t="0" r="0" b="0"/>
                <a:pathLst>
                  <a:path w="762001" h="514351">
                    <a:moveTo>
                      <a:pt x="762000" y="514350"/>
                    </a:moveTo>
                    <a:lnTo>
                      <a:pt x="2540" y="0"/>
                    </a:lnTo>
                    <a:lnTo>
                      <a:pt x="0" y="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reeform 37"/>
              <p:cNvSpPr/>
              <p:nvPr/>
            </p:nvSpPr>
            <p:spPr>
              <a:xfrm>
                <a:off x="7569200" y="3327400"/>
                <a:ext cx="753111" cy="510541"/>
              </a:xfrm>
              <a:custGeom>
                <a:avLst/>
                <a:gdLst/>
                <a:ahLst/>
                <a:cxnLst/>
                <a:rect l="0" t="0" r="0" b="0"/>
                <a:pathLst>
                  <a:path w="753111" h="510541">
                    <a:moveTo>
                      <a:pt x="753110" y="510540"/>
                    </a:moveTo>
                    <a:lnTo>
                      <a:pt x="0" y="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Freeform 38"/>
              <p:cNvSpPr/>
              <p:nvPr/>
            </p:nvSpPr>
            <p:spPr>
              <a:xfrm>
                <a:off x="7557770" y="3327400"/>
                <a:ext cx="11431" cy="39371"/>
              </a:xfrm>
              <a:custGeom>
                <a:avLst/>
                <a:gdLst/>
                <a:ahLst/>
                <a:cxnLst/>
                <a:rect l="0" t="0" r="0" b="0"/>
                <a:pathLst>
                  <a:path w="11431" h="39371">
                    <a:moveTo>
                      <a:pt x="11430" y="0"/>
                    </a:moveTo>
                    <a:lnTo>
                      <a:pt x="11430" y="11430"/>
                    </a:lnTo>
                    <a:lnTo>
                      <a:pt x="6350" y="31750"/>
                    </a:lnTo>
                    <a:lnTo>
                      <a:pt x="0" y="36830"/>
                    </a:lnTo>
                    <a:lnTo>
                      <a:pt x="0" y="3937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Freeform 39"/>
              <p:cNvSpPr/>
              <p:nvPr/>
            </p:nvSpPr>
            <p:spPr>
              <a:xfrm>
                <a:off x="8314690" y="3835400"/>
                <a:ext cx="10161" cy="43181"/>
              </a:xfrm>
              <a:custGeom>
                <a:avLst/>
                <a:gdLst/>
                <a:ahLst/>
                <a:cxnLst/>
                <a:rect l="0" t="0" r="0" b="0"/>
                <a:pathLst>
                  <a:path w="10161" h="43181">
                    <a:moveTo>
                      <a:pt x="0" y="43180"/>
                    </a:moveTo>
                    <a:lnTo>
                      <a:pt x="2540" y="43180"/>
                    </a:lnTo>
                    <a:lnTo>
                      <a:pt x="5080" y="38100"/>
                    </a:lnTo>
                    <a:lnTo>
                      <a:pt x="10160" y="15240"/>
                    </a:lnTo>
                    <a:lnTo>
                      <a:pt x="7620" y="2540"/>
                    </a:lnTo>
                    <a:lnTo>
                      <a:pt x="7620" y="0"/>
                    </a:lnTo>
                  </a:path>
                </a:pathLst>
              </a:custGeom>
              <a:ln w="8128" cap="flat" cmpd="sng" algn="ctr">
                <a:solidFill>
                  <a:srgbClr val="000000"/>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2" name="Oval 41"/>
            <p:cNvSpPr/>
            <p:nvPr/>
          </p:nvSpPr>
          <p:spPr>
            <a:xfrm>
              <a:off x="5976874" y="2139569"/>
              <a:ext cx="1395222" cy="1283716"/>
            </a:xfrm>
            <a:prstGeom prst="ellipse">
              <a:avLst/>
            </a:prstGeom>
            <a:solidFill>
              <a:srgbClr val="7FFFD4"/>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TextBox 43"/>
          <p:cNvSpPr txBox="1"/>
          <p:nvPr/>
        </p:nvSpPr>
        <p:spPr>
          <a:xfrm>
            <a:off x="76200" y="482600"/>
            <a:ext cx="10109200" cy="507831"/>
          </a:xfrm>
          <a:prstGeom prst="rect">
            <a:avLst/>
          </a:prstGeom>
          <a:noFill/>
        </p:spPr>
        <p:txBody>
          <a:bodyPr vert="horz" rtlCol="0">
            <a:spAutoFit/>
          </a:bodyPr>
          <a:lstStyle/>
          <a:p>
            <a:r>
              <a:rPr lang="en-US" sz="2700" b="1" smtClean="0">
                <a:solidFill>
                  <a:srgbClr val="000000"/>
                </a:solidFill>
                <a:latin typeface="Times New Roman - 36"/>
              </a:rPr>
              <a:t>Label the following parts of the Microscope</a:t>
            </a:r>
            <a:endParaRPr lang="en-US" sz="2700" b="1">
              <a:solidFill>
                <a:srgbClr val="000000"/>
              </a:solidFill>
              <a:latin typeface="Times New Roman - 36"/>
            </a:endParaRPr>
          </a:p>
        </p:txBody>
      </p:sp>
      <p:sp>
        <p:nvSpPr>
          <p:cNvPr id="45" name="TextBox 44"/>
          <p:cNvSpPr txBox="1"/>
          <p:nvPr/>
        </p:nvSpPr>
        <p:spPr>
          <a:xfrm>
            <a:off x="7937500" y="1219200"/>
            <a:ext cx="1727200" cy="276999"/>
          </a:xfrm>
          <a:prstGeom prst="rect">
            <a:avLst/>
          </a:prstGeom>
          <a:noFill/>
        </p:spPr>
        <p:txBody>
          <a:bodyPr vert="horz" rtlCol="0">
            <a:spAutoFit/>
          </a:bodyPr>
          <a:lstStyle/>
          <a:p>
            <a:r>
              <a:rPr lang="en-US" sz="1200" b="1" smtClean="0">
                <a:solidFill>
                  <a:srgbClr val="FFFFFF"/>
                </a:solidFill>
                <a:latin typeface="Times New Roman - 16"/>
              </a:rPr>
              <a:t>Ocular / Eyepiece</a:t>
            </a:r>
            <a:endParaRPr lang="en-US" sz="1200" b="1">
              <a:solidFill>
                <a:srgbClr val="FFFFFF"/>
              </a:solidFill>
              <a:latin typeface="Times New Roman - 16"/>
            </a:endParaRPr>
          </a:p>
        </p:txBody>
      </p:sp>
      <p:sp>
        <p:nvSpPr>
          <p:cNvPr id="46" name="TextBox 45"/>
          <p:cNvSpPr txBox="1"/>
          <p:nvPr/>
        </p:nvSpPr>
        <p:spPr>
          <a:xfrm>
            <a:off x="8064500" y="3543300"/>
            <a:ext cx="685800" cy="276999"/>
          </a:xfrm>
          <a:prstGeom prst="rect">
            <a:avLst/>
          </a:prstGeom>
          <a:noFill/>
        </p:spPr>
        <p:txBody>
          <a:bodyPr vert="horz" rtlCol="0">
            <a:spAutoFit/>
          </a:bodyPr>
          <a:lstStyle/>
          <a:p>
            <a:r>
              <a:rPr lang="en-US" sz="1200" b="1" smtClean="0">
                <a:solidFill>
                  <a:srgbClr val="FFFFFF"/>
                </a:solidFill>
                <a:latin typeface="Times New Roman - 16"/>
              </a:rPr>
              <a:t>Arm</a:t>
            </a:r>
            <a:endParaRPr lang="en-US" sz="1200" b="1">
              <a:solidFill>
                <a:srgbClr val="FFFFFF"/>
              </a:solidFill>
              <a:latin typeface="Times New Roman - 16"/>
            </a:endParaRPr>
          </a:p>
        </p:txBody>
      </p:sp>
      <p:sp>
        <p:nvSpPr>
          <p:cNvPr id="47" name="TextBox 46"/>
          <p:cNvSpPr txBox="1"/>
          <p:nvPr/>
        </p:nvSpPr>
        <p:spPr>
          <a:xfrm>
            <a:off x="1524000" y="1866900"/>
            <a:ext cx="1092200" cy="276999"/>
          </a:xfrm>
          <a:prstGeom prst="rect">
            <a:avLst/>
          </a:prstGeom>
          <a:noFill/>
        </p:spPr>
        <p:txBody>
          <a:bodyPr vert="horz" rtlCol="0">
            <a:spAutoFit/>
          </a:bodyPr>
          <a:lstStyle/>
          <a:p>
            <a:r>
              <a:rPr lang="en-US" sz="1200" b="1" smtClean="0">
                <a:solidFill>
                  <a:srgbClr val="FFFFFF"/>
                </a:solidFill>
                <a:latin typeface="Times New Roman - 16"/>
              </a:rPr>
              <a:t>Bodytube</a:t>
            </a:r>
            <a:endParaRPr lang="en-US" sz="1200" b="1">
              <a:solidFill>
                <a:srgbClr val="FFFFFF"/>
              </a:solidFill>
              <a:latin typeface="Times New Roman - 16"/>
            </a:endParaRPr>
          </a:p>
        </p:txBody>
      </p:sp>
      <p:sp>
        <p:nvSpPr>
          <p:cNvPr id="48" name="TextBox 47"/>
          <p:cNvSpPr txBox="1"/>
          <p:nvPr/>
        </p:nvSpPr>
        <p:spPr>
          <a:xfrm>
            <a:off x="1384300" y="3124200"/>
            <a:ext cx="2133600" cy="276999"/>
          </a:xfrm>
          <a:prstGeom prst="rect">
            <a:avLst/>
          </a:prstGeom>
          <a:noFill/>
        </p:spPr>
        <p:txBody>
          <a:bodyPr vert="horz" rtlCol="0">
            <a:spAutoFit/>
          </a:bodyPr>
          <a:lstStyle/>
          <a:p>
            <a:r>
              <a:rPr lang="en-US" sz="1200" b="1" smtClean="0">
                <a:solidFill>
                  <a:srgbClr val="FFFFFF"/>
                </a:solidFill>
                <a:latin typeface="Times New Roman - 16"/>
              </a:rPr>
              <a:t>Revolving Nose Piece</a:t>
            </a:r>
            <a:endParaRPr lang="en-US" sz="1200" b="1">
              <a:solidFill>
                <a:srgbClr val="FFFFFF"/>
              </a:solidFill>
              <a:latin typeface="Times New Roman - 16"/>
            </a:endParaRPr>
          </a:p>
        </p:txBody>
      </p:sp>
      <p:sp>
        <p:nvSpPr>
          <p:cNvPr id="49" name="TextBox 48"/>
          <p:cNvSpPr txBox="1"/>
          <p:nvPr/>
        </p:nvSpPr>
        <p:spPr>
          <a:xfrm>
            <a:off x="1473200" y="3721100"/>
            <a:ext cx="1803400" cy="461665"/>
          </a:xfrm>
          <a:prstGeom prst="rect">
            <a:avLst/>
          </a:prstGeom>
          <a:noFill/>
        </p:spPr>
        <p:txBody>
          <a:bodyPr vert="horz" rtlCol="0">
            <a:spAutoFit/>
          </a:bodyPr>
          <a:lstStyle/>
          <a:p>
            <a:r>
              <a:rPr lang="en-US" sz="1200" b="1" smtClean="0">
                <a:solidFill>
                  <a:srgbClr val="FFFFFF"/>
                </a:solidFill>
                <a:latin typeface="Times New Roman - 16"/>
              </a:rPr>
              <a:t>Low Power Objective Lens</a:t>
            </a:r>
            <a:endParaRPr lang="en-US" sz="1200" b="1">
              <a:solidFill>
                <a:srgbClr val="FFFFFF"/>
              </a:solidFill>
              <a:latin typeface="Times New Roman - 16"/>
            </a:endParaRPr>
          </a:p>
        </p:txBody>
      </p:sp>
      <p:sp>
        <p:nvSpPr>
          <p:cNvPr id="50" name="TextBox 49"/>
          <p:cNvSpPr txBox="1"/>
          <p:nvPr/>
        </p:nvSpPr>
        <p:spPr>
          <a:xfrm>
            <a:off x="1244600" y="4318000"/>
            <a:ext cx="1727200" cy="461665"/>
          </a:xfrm>
          <a:prstGeom prst="rect">
            <a:avLst/>
          </a:prstGeom>
          <a:noFill/>
        </p:spPr>
        <p:txBody>
          <a:bodyPr vert="horz" rtlCol="0">
            <a:spAutoFit/>
          </a:bodyPr>
          <a:lstStyle/>
          <a:p>
            <a:r>
              <a:rPr lang="en-US" sz="1200" b="1" smtClean="0">
                <a:solidFill>
                  <a:srgbClr val="FFFFFF"/>
                </a:solidFill>
                <a:latin typeface="Times New Roman - 16"/>
              </a:rPr>
              <a:t>Medium Power Objective Lens</a:t>
            </a:r>
            <a:endParaRPr lang="en-US" sz="1200" b="1">
              <a:solidFill>
                <a:srgbClr val="FFFFFF"/>
              </a:solidFill>
              <a:latin typeface="Times New Roman - 16"/>
            </a:endParaRPr>
          </a:p>
        </p:txBody>
      </p:sp>
      <p:sp>
        <p:nvSpPr>
          <p:cNvPr id="51" name="TextBox 50"/>
          <p:cNvSpPr txBox="1"/>
          <p:nvPr/>
        </p:nvSpPr>
        <p:spPr>
          <a:xfrm>
            <a:off x="1485900" y="5054600"/>
            <a:ext cx="1727200" cy="461665"/>
          </a:xfrm>
          <a:prstGeom prst="rect">
            <a:avLst/>
          </a:prstGeom>
          <a:noFill/>
        </p:spPr>
        <p:txBody>
          <a:bodyPr vert="horz" rtlCol="0">
            <a:spAutoFit/>
          </a:bodyPr>
          <a:lstStyle/>
          <a:p>
            <a:r>
              <a:rPr lang="en-US" sz="1200" b="1" smtClean="0">
                <a:solidFill>
                  <a:srgbClr val="FFFFFF"/>
                </a:solidFill>
                <a:latin typeface="Times New Roman - 16"/>
              </a:rPr>
              <a:t>High Power Objective Lens</a:t>
            </a:r>
            <a:endParaRPr lang="en-US" sz="1200" b="1">
              <a:solidFill>
                <a:srgbClr val="FFFFFF"/>
              </a:solidFill>
              <a:latin typeface="Times New Roman - 16"/>
            </a:endParaRPr>
          </a:p>
        </p:txBody>
      </p:sp>
      <p:sp>
        <p:nvSpPr>
          <p:cNvPr id="52" name="TextBox 51"/>
          <p:cNvSpPr txBox="1"/>
          <p:nvPr/>
        </p:nvSpPr>
        <p:spPr>
          <a:xfrm>
            <a:off x="1524000" y="5689600"/>
            <a:ext cx="1244600" cy="276999"/>
          </a:xfrm>
          <a:prstGeom prst="rect">
            <a:avLst/>
          </a:prstGeom>
          <a:noFill/>
        </p:spPr>
        <p:txBody>
          <a:bodyPr vert="horz" rtlCol="0">
            <a:spAutoFit/>
          </a:bodyPr>
          <a:lstStyle/>
          <a:p>
            <a:r>
              <a:rPr lang="en-US" sz="1200" b="1" smtClean="0">
                <a:solidFill>
                  <a:srgbClr val="FFFFFF"/>
                </a:solidFill>
                <a:latin typeface="Times New Roman - 16"/>
              </a:rPr>
              <a:t>Stage Clips</a:t>
            </a:r>
            <a:endParaRPr lang="en-US" sz="1200" b="1">
              <a:solidFill>
                <a:srgbClr val="FFFFFF"/>
              </a:solidFill>
              <a:latin typeface="Times New Roman - 16"/>
            </a:endParaRPr>
          </a:p>
        </p:txBody>
      </p:sp>
      <p:sp>
        <p:nvSpPr>
          <p:cNvPr id="53" name="TextBox 52"/>
          <p:cNvSpPr txBox="1"/>
          <p:nvPr/>
        </p:nvSpPr>
        <p:spPr>
          <a:xfrm>
            <a:off x="1587500" y="6324600"/>
            <a:ext cx="1219200" cy="276999"/>
          </a:xfrm>
          <a:prstGeom prst="rect">
            <a:avLst/>
          </a:prstGeom>
          <a:noFill/>
        </p:spPr>
        <p:txBody>
          <a:bodyPr vert="horz" rtlCol="0">
            <a:spAutoFit/>
          </a:bodyPr>
          <a:lstStyle/>
          <a:p>
            <a:r>
              <a:rPr lang="en-US" sz="1200" b="1" smtClean="0">
                <a:solidFill>
                  <a:srgbClr val="FFFFFF"/>
                </a:solidFill>
                <a:latin typeface="Times New Roman - 16"/>
              </a:rPr>
              <a:t>Diaphragm</a:t>
            </a:r>
            <a:endParaRPr lang="en-US" sz="1200" b="1">
              <a:solidFill>
                <a:srgbClr val="FFFFFF"/>
              </a:solidFill>
              <a:latin typeface="Times New Roman - 16"/>
            </a:endParaRPr>
          </a:p>
        </p:txBody>
      </p:sp>
      <p:sp>
        <p:nvSpPr>
          <p:cNvPr id="54" name="TextBox 53"/>
          <p:cNvSpPr txBox="1"/>
          <p:nvPr/>
        </p:nvSpPr>
        <p:spPr>
          <a:xfrm>
            <a:off x="1460500" y="7073900"/>
            <a:ext cx="1346200" cy="276999"/>
          </a:xfrm>
          <a:prstGeom prst="rect">
            <a:avLst/>
          </a:prstGeom>
          <a:noFill/>
        </p:spPr>
        <p:txBody>
          <a:bodyPr vert="horz" rtlCol="0">
            <a:spAutoFit/>
          </a:bodyPr>
          <a:lstStyle/>
          <a:p>
            <a:r>
              <a:rPr lang="en-US" sz="1200" b="1" smtClean="0">
                <a:solidFill>
                  <a:srgbClr val="FFFFFF"/>
                </a:solidFill>
                <a:latin typeface="Times New Roman - 16"/>
              </a:rPr>
              <a:t>Light Source</a:t>
            </a:r>
            <a:endParaRPr lang="en-US" sz="1200" b="1">
              <a:solidFill>
                <a:srgbClr val="FFFFFF"/>
              </a:solidFill>
              <a:latin typeface="Times New Roman - 16"/>
            </a:endParaRPr>
          </a:p>
        </p:txBody>
      </p:sp>
      <p:sp>
        <p:nvSpPr>
          <p:cNvPr id="55" name="TextBox 54"/>
          <p:cNvSpPr txBox="1"/>
          <p:nvPr/>
        </p:nvSpPr>
        <p:spPr>
          <a:xfrm>
            <a:off x="8077200" y="4889500"/>
            <a:ext cx="787400" cy="276999"/>
          </a:xfrm>
          <a:prstGeom prst="rect">
            <a:avLst/>
          </a:prstGeom>
          <a:noFill/>
        </p:spPr>
        <p:txBody>
          <a:bodyPr vert="horz" rtlCol="0">
            <a:spAutoFit/>
          </a:bodyPr>
          <a:lstStyle/>
          <a:p>
            <a:r>
              <a:rPr lang="en-US" sz="1200" b="1" smtClean="0">
                <a:solidFill>
                  <a:srgbClr val="FFFFFF"/>
                </a:solidFill>
                <a:latin typeface="Times New Roman - 16"/>
              </a:rPr>
              <a:t>Stage</a:t>
            </a:r>
            <a:endParaRPr lang="en-US" sz="1200" b="1">
              <a:solidFill>
                <a:srgbClr val="FFFFFF"/>
              </a:solidFill>
              <a:latin typeface="Times New Roman - 16"/>
            </a:endParaRPr>
          </a:p>
        </p:txBody>
      </p:sp>
      <p:sp>
        <p:nvSpPr>
          <p:cNvPr id="56" name="TextBox 55"/>
          <p:cNvSpPr txBox="1"/>
          <p:nvPr/>
        </p:nvSpPr>
        <p:spPr>
          <a:xfrm>
            <a:off x="7962900" y="5689600"/>
            <a:ext cx="1828800" cy="461665"/>
          </a:xfrm>
          <a:prstGeom prst="rect">
            <a:avLst/>
          </a:prstGeom>
          <a:noFill/>
        </p:spPr>
        <p:txBody>
          <a:bodyPr vert="horz" rtlCol="0">
            <a:spAutoFit/>
          </a:bodyPr>
          <a:lstStyle/>
          <a:p>
            <a:r>
              <a:rPr lang="en-US" sz="1200" b="1" smtClean="0">
                <a:solidFill>
                  <a:srgbClr val="FFFFFF"/>
                </a:solidFill>
                <a:latin typeface="Times New Roman - 16"/>
              </a:rPr>
              <a:t>Coarse Adjustment Knob</a:t>
            </a:r>
            <a:endParaRPr lang="en-US" sz="1200" b="1">
              <a:solidFill>
                <a:srgbClr val="FFFFFF"/>
              </a:solidFill>
              <a:latin typeface="Times New Roman - 16"/>
            </a:endParaRPr>
          </a:p>
        </p:txBody>
      </p:sp>
      <p:sp>
        <p:nvSpPr>
          <p:cNvPr id="57" name="TextBox 56"/>
          <p:cNvSpPr txBox="1"/>
          <p:nvPr/>
        </p:nvSpPr>
        <p:spPr>
          <a:xfrm>
            <a:off x="8089900" y="6527800"/>
            <a:ext cx="1981200" cy="276999"/>
          </a:xfrm>
          <a:prstGeom prst="rect">
            <a:avLst/>
          </a:prstGeom>
          <a:noFill/>
        </p:spPr>
        <p:txBody>
          <a:bodyPr vert="horz" rtlCol="0">
            <a:spAutoFit/>
          </a:bodyPr>
          <a:lstStyle/>
          <a:p>
            <a:r>
              <a:rPr lang="en-US" sz="1200" smtClean="0">
                <a:solidFill>
                  <a:srgbClr val="FFFFFF"/>
                </a:solidFill>
                <a:latin typeface="Times New Roman - 16"/>
              </a:rPr>
              <a:t>Fine Adjustment Knob</a:t>
            </a:r>
            <a:endParaRPr lang="en-US" sz="1200">
              <a:solidFill>
                <a:srgbClr val="FFFFFF"/>
              </a:solidFill>
              <a:latin typeface="Times New Roman - 16"/>
            </a:endParaRPr>
          </a:p>
        </p:txBody>
      </p:sp>
      <p:sp>
        <p:nvSpPr>
          <p:cNvPr id="58" name="TextBox 57"/>
          <p:cNvSpPr txBox="1"/>
          <p:nvPr/>
        </p:nvSpPr>
        <p:spPr>
          <a:xfrm>
            <a:off x="8496300" y="7670800"/>
            <a:ext cx="736600" cy="276999"/>
          </a:xfrm>
          <a:prstGeom prst="rect">
            <a:avLst/>
          </a:prstGeom>
          <a:noFill/>
        </p:spPr>
        <p:txBody>
          <a:bodyPr vert="horz" rtlCol="0">
            <a:spAutoFit/>
          </a:bodyPr>
          <a:lstStyle/>
          <a:p>
            <a:r>
              <a:rPr lang="en-US" sz="1200" b="1" smtClean="0">
                <a:solidFill>
                  <a:srgbClr val="FFFFFF"/>
                </a:solidFill>
                <a:latin typeface="Times New Roman - 16"/>
              </a:rPr>
              <a:t>Base</a:t>
            </a:r>
            <a:endParaRPr lang="en-US" sz="1200" b="1">
              <a:solidFill>
                <a:srgbClr val="FFFFFF"/>
              </a:solidFill>
              <a:latin typeface="Times New Roman - 16"/>
            </a:endParaRPr>
          </a:p>
        </p:txBody>
      </p:sp>
    </p:spTree>
    <p:extLst>
      <p:ext uri="{BB962C8B-B14F-4D97-AF65-F5344CB8AC3E}">
        <p14:creationId xmlns:p14="http://schemas.microsoft.com/office/powerpoint/2010/main" val="2591728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139700" y="279400"/>
            <a:ext cx="9829800" cy="507831"/>
          </a:xfrm>
          <a:prstGeom prst="rect">
            <a:avLst/>
          </a:prstGeom>
          <a:noFill/>
        </p:spPr>
        <p:txBody>
          <a:bodyPr vert="horz" rtlCol="0">
            <a:spAutoFit/>
          </a:bodyPr>
          <a:lstStyle/>
          <a:p>
            <a:pPr algn="ctr"/>
            <a:r>
              <a:rPr lang="en-US" sz="2700" b="1" smtClean="0">
                <a:solidFill>
                  <a:srgbClr val="000000"/>
                </a:solidFill>
                <a:latin typeface="Times New Roman - 36"/>
              </a:rPr>
              <a:t>Calculating Magnification</a:t>
            </a:r>
            <a:endParaRPr lang="en-US" sz="2700" b="1">
              <a:solidFill>
                <a:srgbClr val="000000"/>
              </a:solidFill>
              <a:latin typeface="Times New Roman - 36"/>
            </a:endParaRPr>
          </a:p>
        </p:txBody>
      </p:sp>
      <p:sp>
        <p:nvSpPr>
          <p:cNvPr id="3" name="TextBox 2"/>
          <p:cNvSpPr txBox="1"/>
          <p:nvPr/>
        </p:nvSpPr>
        <p:spPr>
          <a:xfrm>
            <a:off x="177800" y="1181100"/>
            <a:ext cx="10033000" cy="2954655"/>
          </a:xfrm>
          <a:prstGeom prst="rect">
            <a:avLst/>
          </a:prstGeom>
          <a:noFill/>
        </p:spPr>
        <p:txBody>
          <a:bodyPr vert="horz" rtlCol="0">
            <a:spAutoFit/>
          </a:bodyPr>
          <a:lstStyle/>
          <a:p>
            <a:r>
              <a:rPr lang="en-US" smtClean="0">
                <a:solidFill>
                  <a:srgbClr val="000000"/>
                </a:solidFill>
                <a:latin typeface="Times New Roman - 24"/>
              </a:rPr>
              <a:t>To calculate magnification in a compound light microscope you multiply the magnification power of the objective by the magnification power of the ocular.</a:t>
            </a:r>
          </a:p>
          <a:p>
            <a:endParaRPr lang="en-US" smtClean="0">
              <a:solidFill>
                <a:srgbClr val="000000"/>
              </a:solidFill>
              <a:latin typeface="Times New Roman - 24"/>
            </a:endParaRPr>
          </a:p>
          <a:p>
            <a:endParaRPr lang="en-US" smtClean="0">
              <a:solidFill>
                <a:srgbClr val="000000"/>
              </a:solidFill>
              <a:latin typeface="Times New Roman - 24"/>
            </a:endParaRPr>
          </a:p>
          <a:p>
            <a:r>
              <a:rPr lang="en-US" smtClean="0">
                <a:solidFill>
                  <a:srgbClr val="000000"/>
                </a:solidFill>
                <a:latin typeface="Times New Roman - 24"/>
              </a:rPr>
              <a:t>Example:</a:t>
            </a:r>
          </a:p>
          <a:p>
            <a:endParaRPr lang="en-US" smtClean="0">
              <a:solidFill>
                <a:srgbClr val="000000"/>
              </a:solidFill>
              <a:latin typeface="Times New Roman - 24"/>
            </a:endParaRPr>
          </a:p>
          <a:p>
            <a:r>
              <a:rPr lang="en-US" smtClean="0">
                <a:solidFill>
                  <a:srgbClr val="000000"/>
                </a:solidFill>
                <a:latin typeface="Times New Roman - 24"/>
              </a:rPr>
              <a:t>Ocular = 10 x				Objective = 4 x</a:t>
            </a:r>
          </a:p>
          <a:p>
            <a:endParaRPr lang="en-US" smtClean="0">
              <a:solidFill>
                <a:srgbClr val="000000"/>
              </a:solidFill>
              <a:latin typeface="Times New Roman - 24"/>
            </a:endParaRPr>
          </a:p>
          <a:p>
            <a:r>
              <a:rPr lang="fr-FR" smtClean="0">
                <a:solidFill>
                  <a:srgbClr val="000000"/>
                </a:solidFill>
                <a:latin typeface="Times New Roman - 24"/>
              </a:rPr>
              <a:t>Magnification = 10 x * 4 x </a:t>
            </a:r>
          </a:p>
          <a:p>
            <a:r>
              <a:rPr lang="en-US" smtClean="0">
                <a:solidFill>
                  <a:srgbClr val="000000"/>
                </a:solidFill>
                <a:latin typeface="Times New Roman - 24"/>
              </a:rPr>
              <a:t>                       </a:t>
            </a:r>
            <a:r>
              <a:rPr lang="en-US" b="1" smtClean="0">
                <a:solidFill>
                  <a:srgbClr val="000000"/>
                </a:solidFill>
                <a:latin typeface="Times New Roman - 24"/>
              </a:rPr>
              <a:t>= 40 x</a:t>
            </a:r>
            <a:endParaRPr lang="en-US" b="1">
              <a:solidFill>
                <a:srgbClr val="000000"/>
              </a:solidFill>
              <a:latin typeface="Times New Roman - 24"/>
            </a:endParaRPr>
          </a:p>
        </p:txBody>
      </p:sp>
      <p:sp>
        <p:nvSpPr>
          <p:cNvPr id="4" name="TextBox 3"/>
          <p:cNvSpPr txBox="1"/>
          <p:nvPr/>
        </p:nvSpPr>
        <p:spPr>
          <a:xfrm>
            <a:off x="254000" y="6159500"/>
            <a:ext cx="8585200" cy="3231654"/>
          </a:xfrm>
          <a:prstGeom prst="rect">
            <a:avLst/>
          </a:prstGeom>
          <a:noFill/>
        </p:spPr>
        <p:txBody>
          <a:bodyPr vert="horz" rtlCol="0">
            <a:spAutoFit/>
          </a:bodyPr>
          <a:lstStyle/>
          <a:p>
            <a:r>
              <a:rPr lang="en-US" b="1" smtClean="0">
                <a:solidFill>
                  <a:srgbClr val="000000"/>
                </a:solidFill>
                <a:latin typeface="Times New Roman - 24"/>
              </a:rPr>
              <a:t>Calculate the magnification values in the following situations</a:t>
            </a:r>
          </a:p>
          <a:p>
            <a:endParaRPr lang="en-US" b="1" smtClean="0">
              <a:solidFill>
                <a:srgbClr val="000000"/>
              </a:solidFill>
              <a:latin typeface="Times New Roman - 24"/>
            </a:endParaRPr>
          </a:p>
          <a:p>
            <a:endParaRPr lang="en-US" b="1" smtClean="0">
              <a:solidFill>
                <a:srgbClr val="000000"/>
              </a:solidFill>
              <a:latin typeface="Times New Roman - 24"/>
            </a:endParaRPr>
          </a:p>
          <a:p>
            <a:r>
              <a:rPr lang="en-US" b="1" smtClean="0">
                <a:solidFill>
                  <a:srgbClr val="000000"/>
                </a:solidFill>
                <a:latin typeface="Times New Roman - 24"/>
              </a:rPr>
              <a:t>1) </a:t>
            </a:r>
            <a:r>
              <a:rPr lang="en-US" smtClean="0">
                <a:solidFill>
                  <a:srgbClr val="000000"/>
                </a:solidFill>
                <a:latin typeface="Times New Roman - 24"/>
              </a:rPr>
              <a:t>Objective = 10 x		Ocular = 10 x					100 x</a:t>
            </a:r>
          </a:p>
          <a:p>
            <a:endParaRPr lang="en-US" smtClean="0">
              <a:solidFill>
                <a:srgbClr val="000000"/>
              </a:solidFill>
              <a:latin typeface="Times New Roman - 24"/>
            </a:endParaRPr>
          </a:p>
          <a:p>
            <a:r>
              <a:rPr lang="en-US" smtClean="0">
                <a:solidFill>
                  <a:srgbClr val="000000"/>
                </a:solidFill>
                <a:latin typeface="Times New Roman - 24"/>
              </a:rPr>
              <a:t>2) Objective = 40 x		Ocular = 10 x					400 x</a:t>
            </a:r>
          </a:p>
          <a:p>
            <a:endParaRPr lang="en-US" smtClean="0">
              <a:solidFill>
                <a:srgbClr val="000000"/>
              </a:solidFill>
              <a:latin typeface="Times New Roman - 24"/>
            </a:endParaRPr>
          </a:p>
          <a:p>
            <a:r>
              <a:rPr lang="en-US" smtClean="0">
                <a:solidFill>
                  <a:srgbClr val="000000"/>
                </a:solidFill>
                <a:latin typeface="Times New Roman - 24"/>
              </a:rPr>
              <a:t>3) Objective = 100 x	Ocular = 10 x					1000 x</a:t>
            </a:r>
            <a:endParaRPr lang="en-US">
              <a:solidFill>
                <a:srgbClr val="000000"/>
              </a:solidFill>
              <a:latin typeface="Times New Roman - 24"/>
            </a:endParaRPr>
          </a:p>
        </p:txBody>
      </p:sp>
      <p:sp>
        <p:nvSpPr>
          <p:cNvPr id="5" name="Freeform 4"/>
          <p:cNvSpPr/>
          <p:nvPr/>
        </p:nvSpPr>
        <p:spPr>
          <a:xfrm flipH="1">
            <a:off x="7099300" y="7048500"/>
            <a:ext cx="1516635" cy="508001"/>
          </a:xfrm>
          <a:custGeom>
            <a:avLst/>
            <a:gdLst/>
            <a:ahLst/>
            <a:cxnLst/>
            <a:rect l="0" t="0" r="0" b="0"/>
            <a:pathLst>
              <a:path w="1516635" h="508001">
                <a:moveTo>
                  <a:pt x="0" y="0"/>
                </a:moveTo>
                <a:lnTo>
                  <a:pt x="1516634" y="0"/>
                </a:lnTo>
                <a:lnTo>
                  <a:pt x="1516634" y="508000"/>
                </a:lnTo>
                <a:lnTo>
                  <a:pt x="0" y="508000"/>
                </a:lnTo>
                <a:close/>
              </a:path>
            </a:pathLst>
          </a:custGeom>
          <a:solidFill>
            <a:srgbClr val="A52A0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7112000" y="7759700"/>
            <a:ext cx="1473201" cy="546101"/>
          </a:xfrm>
          <a:custGeom>
            <a:avLst/>
            <a:gdLst/>
            <a:ahLst/>
            <a:cxnLst/>
            <a:rect l="0" t="0" r="0" b="0"/>
            <a:pathLst>
              <a:path w="1473201" h="546101">
                <a:moveTo>
                  <a:pt x="0" y="0"/>
                </a:moveTo>
                <a:lnTo>
                  <a:pt x="1473200" y="0"/>
                </a:lnTo>
                <a:lnTo>
                  <a:pt x="1473200" y="546100"/>
                </a:lnTo>
                <a:lnTo>
                  <a:pt x="0" y="546100"/>
                </a:lnTo>
                <a:close/>
              </a:path>
            </a:pathLst>
          </a:custGeom>
          <a:solidFill>
            <a:srgbClr val="004040"/>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7130796" y="8562086"/>
            <a:ext cx="1481329" cy="548895"/>
          </a:xfrm>
          <a:custGeom>
            <a:avLst/>
            <a:gdLst/>
            <a:ahLst/>
            <a:cxnLst/>
            <a:rect l="0" t="0" r="0" b="0"/>
            <a:pathLst>
              <a:path w="1481329" h="548895">
                <a:moveTo>
                  <a:pt x="0" y="0"/>
                </a:moveTo>
                <a:lnTo>
                  <a:pt x="1481328" y="0"/>
                </a:lnTo>
                <a:lnTo>
                  <a:pt x="1481328" y="548894"/>
                </a:lnTo>
                <a:lnTo>
                  <a:pt x="0" y="548894"/>
                </a:lnTo>
                <a:close/>
              </a:path>
            </a:pathLst>
          </a:custGeom>
          <a:solidFill>
            <a:srgbClr val="4B0082"/>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38383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215900" y="2146300"/>
            <a:ext cx="6373495" cy="5729605"/>
          </a:xfrm>
          <a:prstGeom prst="rect">
            <a:avLst/>
          </a:prstGeom>
          <a:solidFill>
            <a:scrgbClr r="0" g="0" b="0">
              <a:alpha val="0"/>
            </a:scrgbClr>
          </a:solidFill>
        </p:spPr>
      </p:pic>
      <p:pic>
        <p:nvPicPr>
          <p:cNvPr id="3" name="Picture 2"/>
          <p:cNvPicPr>
            <a:picLocks/>
          </p:cNvPicPr>
          <p:nvPr/>
        </p:nvPicPr>
        <p:blipFill>
          <a:blip r:embed="rId3">
            <a:extLst>
              <a:ext uri="{28A0092B-C50C-407E-A947-70E740481C1C}">
                <a14:useLocalDpi xmlns:a14="http://schemas.microsoft.com/office/drawing/2010/main" val="0"/>
              </a:ext>
            </a:extLst>
          </a:blip>
          <a:stretch>
            <a:fillRect/>
          </a:stretch>
        </p:blipFill>
        <p:spPr>
          <a:xfrm>
            <a:off x="6692900" y="2413000"/>
            <a:ext cx="3417443" cy="1484757"/>
          </a:xfrm>
          <a:prstGeom prst="rect">
            <a:avLst/>
          </a:prstGeom>
          <a:solidFill>
            <a:scrgbClr r="0" g="0" b="0">
              <a:alpha val="0"/>
            </a:scrgbClr>
          </a:solidFill>
        </p:spPr>
      </p:pic>
      <p:pic>
        <p:nvPicPr>
          <p:cNvPr id="4" name="Picture 3"/>
          <p:cNvPicPr>
            <a:picLocks/>
          </p:cNvPicPr>
          <p:nvPr/>
        </p:nvPicPr>
        <p:blipFill>
          <a:blip r:embed="rId4">
            <a:extLst>
              <a:ext uri="{28A0092B-C50C-407E-A947-70E740481C1C}">
                <a14:useLocalDpi xmlns:a14="http://schemas.microsoft.com/office/drawing/2010/main" val="0"/>
              </a:ext>
            </a:extLst>
          </a:blip>
          <a:stretch>
            <a:fillRect/>
          </a:stretch>
        </p:blipFill>
        <p:spPr>
          <a:xfrm>
            <a:off x="6692900" y="4127500"/>
            <a:ext cx="3368548" cy="1635252"/>
          </a:xfrm>
          <a:prstGeom prst="rect">
            <a:avLst/>
          </a:prstGeom>
          <a:solidFill>
            <a:scrgbClr r="0" g="0" b="0">
              <a:alpha val="0"/>
            </a:scrgbClr>
          </a:solidFill>
        </p:spPr>
      </p:pic>
      <p:pic>
        <p:nvPicPr>
          <p:cNvPr id="5" name="Picture 4"/>
          <p:cNvPicPr>
            <a:picLocks/>
          </p:cNvPicPr>
          <p:nvPr/>
        </p:nvPicPr>
        <p:blipFill>
          <a:blip r:embed="rId5">
            <a:extLst>
              <a:ext uri="{28A0092B-C50C-407E-A947-70E740481C1C}">
                <a14:useLocalDpi xmlns:a14="http://schemas.microsoft.com/office/drawing/2010/main" val="0"/>
              </a:ext>
            </a:extLst>
          </a:blip>
          <a:stretch>
            <a:fillRect/>
          </a:stretch>
        </p:blipFill>
        <p:spPr>
          <a:xfrm>
            <a:off x="6756400" y="6032500"/>
            <a:ext cx="3335910" cy="1769491"/>
          </a:xfrm>
          <a:prstGeom prst="rect">
            <a:avLst/>
          </a:prstGeom>
          <a:solidFill>
            <a:scrgbClr r="0" g="0" b="0">
              <a:alpha val="0"/>
            </a:scrgbClr>
          </a:solidFill>
        </p:spPr>
      </p:pic>
      <p:sp>
        <p:nvSpPr>
          <p:cNvPr id="6" name="TextBox 5"/>
          <p:cNvSpPr txBox="1"/>
          <p:nvPr/>
        </p:nvSpPr>
        <p:spPr>
          <a:xfrm>
            <a:off x="279400" y="558800"/>
            <a:ext cx="9829800" cy="507831"/>
          </a:xfrm>
          <a:prstGeom prst="rect">
            <a:avLst/>
          </a:prstGeom>
          <a:noFill/>
        </p:spPr>
        <p:txBody>
          <a:bodyPr vert="horz" rtlCol="0">
            <a:spAutoFit/>
          </a:bodyPr>
          <a:lstStyle/>
          <a:p>
            <a:pPr algn="ctr"/>
            <a:r>
              <a:rPr lang="en-US" sz="2700" b="1" smtClean="0">
                <a:solidFill>
                  <a:srgbClr val="000000"/>
                </a:solidFill>
                <a:latin typeface="Times New Roman - 36"/>
              </a:rPr>
              <a:t>Total Magnification Example</a:t>
            </a:r>
            <a:endParaRPr lang="en-US" sz="2700" b="1">
              <a:solidFill>
                <a:srgbClr val="000000"/>
              </a:solidFill>
              <a:latin typeface="Times New Roman - 36"/>
            </a:endParaRPr>
          </a:p>
        </p:txBody>
      </p:sp>
    </p:spTree>
    <p:extLst>
      <p:ext uri="{BB962C8B-B14F-4D97-AF65-F5344CB8AC3E}">
        <p14:creationId xmlns:p14="http://schemas.microsoft.com/office/powerpoint/2010/main" val="38670978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368300" y="279400"/>
            <a:ext cx="9601200" cy="507831"/>
          </a:xfrm>
          <a:prstGeom prst="rect">
            <a:avLst/>
          </a:prstGeom>
          <a:noFill/>
        </p:spPr>
        <p:txBody>
          <a:bodyPr vert="horz" rtlCol="0">
            <a:spAutoFit/>
          </a:bodyPr>
          <a:lstStyle/>
          <a:p>
            <a:pPr algn="ctr"/>
            <a:r>
              <a:rPr lang="en-US" sz="2700" b="1" smtClean="0">
                <a:solidFill>
                  <a:srgbClr val="000000"/>
                </a:solidFill>
                <a:latin typeface="Times New Roman - 36"/>
              </a:rPr>
              <a:t>Transmission Electron Microscope (TEM)</a:t>
            </a:r>
            <a:endParaRPr lang="en-US" sz="2700" b="1">
              <a:solidFill>
                <a:srgbClr val="000000"/>
              </a:solidFill>
              <a:latin typeface="Times New Roman - 36"/>
            </a:endParaRPr>
          </a:p>
        </p:txBody>
      </p:sp>
      <p:sp>
        <p:nvSpPr>
          <p:cNvPr id="3" name="TextBox 2"/>
          <p:cNvSpPr txBox="1"/>
          <p:nvPr/>
        </p:nvSpPr>
        <p:spPr>
          <a:xfrm>
            <a:off x="317500" y="1143000"/>
            <a:ext cx="9956800" cy="3108543"/>
          </a:xfrm>
          <a:prstGeom prst="rect">
            <a:avLst/>
          </a:prstGeom>
          <a:noFill/>
        </p:spPr>
        <p:txBody>
          <a:bodyPr vert="horz" rtlCol="0">
            <a:spAutoFit/>
          </a:bodyPr>
          <a:lstStyle/>
          <a:p>
            <a:r>
              <a:rPr lang="en-US" sz="2100" smtClean="0">
                <a:solidFill>
                  <a:srgbClr val="000000"/>
                </a:solidFill>
                <a:latin typeface="Times New Roman - 28"/>
              </a:rPr>
              <a:t>- Capable of magnification of 2 000 000x</a:t>
            </a:r>
          </a:p>
          <a:p>
            <a:endParaRPr lang="en-US" sz="2100" smtClean="0">
              <a:solidFill>
                <a:srgbClr val="000000"/>
              </a:solidFill>
              <a:latin typeface="Times New Roman - 28"/>
            </a:endParaRPr>
          </a:p>
          <a:p>
            <a:r>
              <a:rPr lang="en-US" sz="2100" smtClean="0">
                <a:solidFill>
                  <a:srgbClr val="000000"/>
                </a:solidFill>
                <a:latin typeface="Times New Roman - 28"/>
              </a:rPr>
              <a:t>- specimens being observed must be dead. (Unable to examine a </a:t>
            </a:r>
          </a:p>
          <a:p>
            <a:r>
              <a:rPr lang="en-US" sz="2100" smtClean="0">
                <a:solidFill>
                  <a:srgbClr val="000000"/>
                </a:solidFill>
                <a:latin typeface="Times New Roman - 28"/>
              </a:rPr>
              <a:t>   living cell)</a:t>
            </a:r>
          </a:p>
          <a:p>
            <a:endParaRPr lang="en-US" sz="2100" smtClean="0">
              <a:solidFill>
                <a:srgbClr val="000000"/>
              </a:solidFill>
              <a:latin typeface="Times New Roman - 28"/>
            </a:endParaRPr>
          </a:p>
          <a:p>
            <a:r>
              <a:rPr lang="en-US" sz="2100" smtClean="0">
                <a:solidFill>
                  <a:srgbClr val="000000"/>
                </a:solidFill>
                <a:latin typeface="Times New Roman - 28"/>
              </a:rPr>
              <a:t>- Operates by having beams of electrons pass through a single layer   </a:t>
            </a:r>
          </a:p>
          <a:p>
            <a:r>
              <a:rPr lang="en-US" sz="2100" smtClean="0">
                <a:solidFill>
                  <a:srgbClr val="000000"/>
                </a:solidFill>
                <a:latin typeface="Times New Roman - 28"/>
              </a:rPr>
              <a:t>   of cells and reflect to create the image.</a:t>
            </a:r>
          </a:p>
          <a:p>
            <a:endParaRPr lang="en-US" sz="2100" smtClean="0">
              <a:solidFill>
                <a:srgbClr val="000000"/>
              </a:solidFill>
              <a:latin typeface="Times New Roman - 28"/>
            </a:endParaRPr>
          </a:p>
          <a:p>
            <a:r>
              <a:rPr lang="en-US" sz="2100" smtClean="0">
                <a:solidFill>
                  <a:srgbClr val="000000"/>
                </a:solidFill>
                <a:latin typeface="Times New Roman - 28"/>
              </a:rPr>
              <a:t>- Used to observe internal structures. 	ex. nucleus</a:t>
            </a:r>
            <a:endParaRPr lang="en-US" sz="2100">
              <a:solidFill>
                <a:srgbClr val="000000"/>
              </a:solidFill>
              <a:latin typeface="Times New Roman - 28"/>
            </a:endParaRPr>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76200" y="5321300"/>
            <a:ext cx="5080000" cy="4965700"/>
          </a:xfrm>
          <a:prstGeom prst="rect">
            <a:avLst/>
          </a:prstGeom>
          <a:solidFill>
            <a:scrgbClr r="0" g="0" b="0">
              <a:alpha val="0"/>
            </a:scrgbClr>
          </a:solidFill>
        </p:spPr>
      </p:pic>
      <p:pic>
        <p:nvPicPr>
          <p:cNvPr id="5" name="Picture 4"/>
          <p:cNvPicPr>
            <a:picLocks/>
          </p:cNvPicPr>
          <p:nvPr/>
        </p:nvPicPr>
        <p:blipFill>
          <a:blip r:embed="rId3">
            <a:extLst>
              <a:ext uri="{28A0092B-C50C-407E-A947-70E740481C1C}">
                <a14:useLocalDpi xmlns:a14="http://schemas.microsoft.com/office/drawing/2010/main" val="0"/>
              </a:ext>
            </a:extLst>
          </a:blip>
          <a:stretch>
            <a:fillRect/>
          </a:stretch>
        </p:blipFill>
        <p:spPr>
          <a:xfrm>
            <a:off x="5270500" y="5245100"/>
            <a:ext cx="4546600" cy="6311900"/>
          </a:xfrm>
          <a:prstGeom prst="rect">
            <a:avLst/>
          </a:prstGeom>
          <a:solidFill>
            <a:scrgbClr r="0" g="0" b="0">
              <a:alpha val="0"/>
            </a:scrgbClr>
          </a:solidFill>
        </p:spPr>
      </p:pic>
    </p:spTree>
    <p:extLst>
      <p:ext uri="{BB962C8B-B14F-4D97-AF65-F5344CB8AC3E}">
        <p14:creationId xmlns:p14="http://schemas.microsoft.com/office/powerpoint/2010/main" val="13655389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25400" y="1435100"/>
            <a:ext cx="10160000" cy="13431520"/>
          </a:xfrm>
          <a:prstGeom prst="rect">
            <a:avLst/>
          </a:prstGeom>
          <a:solidFill>
            <a:scrgbClr r="0" g="0" b="0">
              <a:alpha val="0"/>
            </a:scrgbClr>
          </a:solidFill>
        </p:spPr>
      </p:pic>
      <p:sp>
        <p:nvSpPr>
          <p:cNvPr id="3" name="TextBox 2"/>
          <p:cNvSpPr txBox="1"/>
          <p:nvPr/>
        </p:nvSpPr>
        <p:spPr>
          <a:xfrm>
            <a:off x="381000" y="228600"/>
            <a:ext cx="9271000" cy="507831"/>
          </a:xfrm>
          <a:prstGeom prst="rect">
            <a:avLst/>
          </a:prstGeom>
          <a:noFill/>
        </p:spPr>
        <p:txBody>
          <a:bodyPr vert="horz" rtlCol="0">
            <a:spAutoFit/>
          </a:bodyPr>
          <a:lstStyle/>
          <a:p>
            <a:pPr algn="ctr"/>
            <a:r>
              <a:rPr lang="en-US" sz="2700" b="1" smtClean="0">
                <a:solidFill>
                  <a:srgbClr val="000000"/>
                </a:solidFill>
                <a:latin typeface="Times New Roman - 36"/>
              </a:rPr>
              <a:t>TEM SPECIMEN IMAGES</a:t>
            </a:r>
            <a:endParaRPr lang="en-US" sz="2700" b="1">
              <a:solidFill>
                <a:srgbClr val="000000"/>
              </a:solidFill>
              <a:latin typeface="Times New Roman - 36"/>
            </a:endParaRPr>
          </a:p>
        </p:txBody>
      </p:sp>
    </p:spTree>
    <p:extLst>
      <p:ext uri="{BB962C8B-B14F-4D97-AF65-F5344CB8AC3E}">
        <p14:creationId xmlns:p14="http://schemas.microsoft.com/office/powerpoint/2010/main" val="29401560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558800" y="292100"/>
            <a:ext cx="9169400" cy="507831"/>
          </a:xfrm>
          <a:prstGeom prst="rect">
            <a:avLst/>
          </a:prstGeom>
          <a:noFill/>
        </p:spPr>
        <p:txBody>
          <a:bodyPr vert="horz" rtlCol="0">
            <a:spAutoFit/>
          </a:bodyPr>
          <a:lstStyle/>
          <a:p>
            <a:pPr algn="ctr"/>
            <a:r>
              <a:rPr lang="en-US" sz="2700" b="1" smtClean="0">
                <a:solidFill>
                  <a:srgbClr val="000000"/>
                </a:solidFill>
                <a:latin typeface="Times New Roman - 36"/>
              </a:rPr>
              <a:t>SCANNING ELECTRON MICROSCOPE (SEM)</a:t>
            </a:r>
            <a:endParaRPr lang="en-US" sz="2700" b="1">
              <a:solidFill>
                <a:srgbClr val="000000"/>
              </a:solidFill>
              <a:latin typeface="Times New Roman - 36"/>
            </a:endParaRPr>
          </a:p>
        </p:txBody>
      </p:sp>
      <p:sp>
        <p:nvSpPr>
          <p:cNvPr id="3" name="TextBox 2"/>
          <p:cNvSpPr txBox="1"/>
          <p:nvPr/>
        </p:nvSpPr>
        <p:spPr>
          <a:xfrm>
            <a:off x="596900" y="1930400"/>
            <a:ext cx="9144000" cy="2031325"/>
          </a:xfrm>
          <a:prstGeom prst="rect">
            <a:avLst/>
          </a:prstGeom>
          <a:noFill/>
        </p:spPr>
        <p:txBody>
          <a:bodyPr vert="horz" rtlCol="0">
            <a:spAutoFit/>
          </a:bodyPr>
          <a:lstStyle/>
          <a:p>
            <a:r>
              <a:rPr lang="en-US" sz="2100" smtClean="0">
                <a:solidFill>
                  <a:srgbClr val="000000"/>
                </a:solidFill>
                <a:latin typeface="Times New Roman - 28"/>
              </a:rPr>
              <a:t>- Capable of magnification up to 100 000x</a:t>
            </a:r>
          </a:p>
          <a:p>
            <a:endParaRPr lang="en-US" sz="2100" smtClean="0">
              <a:solidFill>
                <a:srgbClr val="000000"/>
              </a:solidFill>
              <a:latin typeface="Times New Roman - 28"/>
            </a:endParaRPr>
          </a:p>
          <a:p>
            <a:r>
              <a:rPr lang="en-US" sz="2100" smtClean="0">
                <a:solidFill>
                  <a:srgbClr val="000000"/>
                </a:solidFill>
                <a:latin typeface="Times New Roman - 28"/>
              </a:rPr>
              <a:t>- Specimens must be dead.</a:t>
            </a:r>
          </a:p>
          <a:p>
            <a:endParaRPr lang="en-US" sz="2100" smtClean="0">
              <a:solidFill>
                <a:srgbClr val="000000"/>
              </a:solidFill>
              <a:latin typeface="Times New Roman - 28"/>
            </a:endParaRPr>
          </a:p>
          <a:p>
            <a:r>
              <a:rPr lang="en-US" sz="2100" smtClean="0">
                <a:solidFill>
                  <a:srgbClr val="000000"/>
                </a:solidFill>
                <a:latin typeface="Times New Roman - 28"/>
              </a:rPr>
              <a:t>- Used to observe the external structures of a specimen. (Electrons are reflected off the surface of the specimen being observed.)</a:t>
            </a:r>
            <a:endParaRPr lang="en-US" sz="2100">
              <a:solidFill>
                <a:srgbClr val="000000"/>
              </a:solidFill>
              <a:latin typeface="Times New Roman - 28"/>
            </a:endParaRPr>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25400" y="5270500"/>
            <a:ext cx="4610100" cy="6616700"/>
          </a:xfrm>
          <a:prstGeom prst="rect">
            <a:avLst/>
          </a:prstGeom>
          <a:solidFill>
            <a:scrgbClr r="0" g="0" b="0">
              <a:alpha val="0"/>
            </a:scrgbClr>
          </a:solidFill>
        </p:spPr>
      </p:pic>
    </p:spTree>
    <p:extLst>
      <p:ext uri="{BB962C8B-B14F-4D97-AF65-F5344CB8AC3E}">
        <p14:creationId xmlns:p14="http://schemas.microsoft.com/office/powerpoint/2010/main" val="33690909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596900" y="139700"/>
            <a:ext cx="9194800" cy="507831"/>
          </a:xfrm>
          <a:prstGeom prst="rect">
            <a:avLst/>
          </a:prstGeom>
          <a:noFill/>
        </p:spPr>
        <p:txBody>
          <a:bodyPr vert="horz" rtlCol="0">
            <a:spAutoFit/>
          </a:bodyPr>
          <a:lstStyle/>
          <a:p>
            <a:pPr algn="ctr"/>
            <a:r>
              <a:rPr lang="en-US" sz="2700" b="1" smtClean="0">
                <a:solidFill>
                  <a:srgbClr val="000000"/>
                </a:solidFill>
                <a:latin typeface="Times New Roman - 36"/>
              </a:rPr>
              <a:t>SEM Specimen Image</a:t>
            </a:r>
            <a:endParaRPr lang="en-US" sz="2700" b="1">
              <a:solidFill>
                <a:srgbClr val="000000"/>
              </a:solidFill>
              <a:latin typeface="Times New Roman - 36"/>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1485900" y="1143000"/>
            <a:ext cx="6944233" cy="7778115"/>
          </a:xfrm>
          <a:prstGeom prst="rect">
            <a:avLst/>
          </a:prstGeom>
          <a:solidFill>
            <a:scrgbClr r="0" g="0" b="0">
              <a:alpha val="0"/>
            </a:scrgbClr>
          </a:solidFill>
        </p:spPr>
      </p:pic>
    </p:spTree>
    <p:extLst>
      <p:ext uri="{BB962C8B-B14F-4D97-AF65-F5344CB8AC3E}">
        <p14:creationId xmlns:p14="http://schemas.microsoft.com/office/powerpoint/2010/main" val="11721300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698500" y="342900"/>
            <a:ext cx="9067800" cy="646331"/>
          </a:xfrm>
          <a:prstGeom prst="rect">
            <a:avLst/>
          </a:prstGeom>
          <a:noFill/>
        </p:spPr>
        <p:txBody>
          <a:bodyPr vert="horz" rtlCol="0">
            <a:spAutoFit/>
          </a:bodyPr>
          <a:lstStyle/>
          <a:p>
            <a:pPr algn="ctr"/>
            <a:r>
              <a:rPr lang="en-US" sz="3600" b="1" smtClean="0">
                <a:solidFill>
                  <a:srgbClr val="000000"/>
                </a:solidFill>
                <a:latin typeface="Arial - 48"/>
              </a:rPr>
              <a:t>Field of View</a:t>
            </a:r>
            <a:endParaRPr lang="en-US" sz="3600" b="1">
              <a:solidFill>
                <a:srgbClr val="000000"/>
              </a:solidFill>
              <a:latin typeface="Arial - 48"/>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101600" y="1155700"/>
            <a:ext cx="4009136" cy="5223764"/>
          </a:xfrm>
          <a:prstGeom prst="rect">
            <a:avLst/>
          </a:prstGeom>
          <a:solidFill>
            <a:scrgbClr r="0" g="0" b="0">
              <a:alpha val="0"/>
            </a:scrgbClr>
          </a:solidFill>
        </p:spPr>
      </p:pic>
      <p:sp>
        <p:nvSpPr>
          <p:cNvPr id="4" name="TextBox 3"/>
          <p:cNvSpPr txBox="1"/>
          <p:nvPr/>
        </p:nvSpPr>
        <p:spPr>
          <a:xfrm>
            <a:off x="4114800" y="1701800"/>
            <a:ext cx="5892800" cy="2723823"/>
          </a:xfrm>
          <a:prstGeom prst="rect">
            <a:avLst/>
          </a:prstGeom>
          <a:noFill/>
        </p:spPr>
        <p:txBody>
          <a:bodyPr vert="horz" rtlCol="0">
            <a:spAutoFit/>
          </a:bodyPr>
          <a:lstStyle/>
          <a:p>
            <a:r>
              <a:rPr lang="en-US" sz="1900" smtClean="0">
                <a:solidFill>
                  <a:srgbClr val="990033"/>
                </a:solidFill>
                <a:latin typeface="Symbol - 26"/>
              </a:rPr>
              <a:t>·</a:t>
            </a:r>
            <a:r>
              <a:rPr lang="en-US" sz="1900" b="1" smtClean="0">
                <a:solidFill>
                  <a:srgbClr val="990033"/>
                </a:solidFill>
                <a:latin typeface="Arial - 26"/>
              </a:rPr>
              <a:t>With our microscopes the diameter of the FV under low power is 4 mm</a:t>
            </a:r>
          </a:p>
          <a:p>
            <a:endParaRPr lang="en-US" sz="1900" b="1" smtClean="0">
              <a:solidFill>
                <a:srgbClr val="990033"/>
              </a:solidFill>
              <a:latin typeface="Arial - 26"/>
            </a:endParaRPr>
          </a:p>
          <a:p>
            <a:r>
              <a:rPr lang="en-US" sz="1900" b="1" smtClean="0">
                <a:solidFill>
                  <a:srgbClr val="990033"/>
                </a:solidFill>
                <a:latin typeface="Arial - 26"/>
              </a:rPr>
              <a:t>·FV is measured in </a:t>
            </a:r>
            <a:r>
              <a:rPr lang="en-US" sz="1900" b="1" smtClean="0">
                <a:solidFill>
                  <a:srgbClr val="000000"/>
                </a:solidFill>
                <a:latin typeface="Arial - 26"/>
              </a:rPr>
              <a:t>micrometers</a:t>
            </a:r>
            <a:r>
              <a:rPr lang="en-US" sz="1900" b="1" smtClean="0">
                <a:solidFill>
                  <a:srgbClr val="990033"/>
                </a:solidFill>
                <a:latin typeface="Arial - 26"/>
              </a:rPr>
              <a:t> or </a:t>
            </a:r>
            <a:r>
              <a:rPr lang="en-US" sz="1900" b="1" smtClean="0">
                <a:solidFill>
                  <a:srgbClr val="000000"/>
                </a:solidFill>
                <a:latin typeface="Arial - 26"/>
              </a:rPr>
              <a:t>microns</a:t>
            </a:r>
            <a:r>
              <a:rPr lang="en-US" sz="1900" b="1" smtClean="0">
                <a:solidFill>
                  <a:srgbClr val="990033"/>
                </a:solidFill>
                <a:latin typeface="Arial - 26"/>
              </a:rPr>
              <a:t>. </a:t>
            </a:r>
          </a:p>
          <a:p>
            <a:endParaRPr lang="en-US" sz="1900" b="1" smtClean="0">
              <a:solidFill>
                <a:srgbClr val="990033"/>
              </a:solidFill>
              <a:latin typeface="Arial - 26"/>
            </a:endParaRPr>
          </a:p>
          <a:p>
            <a:r>
              <a:rPr lang="en-US" sz="1900" b="1" smtClean="0">
                <a:solidFill>
                  <a:srgbClr val="990033"/>
                </a:solidFill>
                <a:latin typeface="Arial - 26"/>
              </a:rPr>
              <a:t>·1 mm = 1000 microns</a:t>
            </a:r>
          </a:p>
          <a:p>
            <a:endParaRPr lang="en-US" sz="1900" b="1" smtClean="0">
              <a:solidFill>
                <a:srgbClr val="990033"/>
              </a:solidFill>
              <a:latin typeface="Arial - 26"/>
            </a:endParaRPr>
          </a:p>
          <a:p>
            <a:r>
              <a:rPr lang="en-US" sz="1900" b="1" smtClean="0">
                <a:solidFill>
                  <a:srgbClr val="990033"/>
                </a:solidFill>
                <a:latin typeface="Arial - 26"/>
              </a:rPr>
              <a:t>·Therefore, our FV under low power is 4000 microns </a:t>
            </a:r>
            <a:endParaRPr lang="en-US" sz="1900" b="1">
              <a:solidFill>
                <a:srgbClr val="990033"/>
              </a:solidFill>
              <a:latin typeface="Arial - 26"/>
            </a:endParaRPr>
          </a:p>
        </p:txBody>
      </p:sp>
    </p:spTree>
    <p:extLst>
      <p:ext uri="{BB962C8B-B14F-4D97-AF65-F5344CB8AC3E}">
        <p14:creationId xmlns:p14="http://schemas.microsoft.com/office/powerpoint/2010/main" val="6744149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446</Words>
  <Application>Microsoft Office PowerPoint</Application>
  <PresentationFormat>Custom</PresentationFormat>
  <Paragraphs>123</Paragraphs>
  <Slides>14</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14</vt:i4>
      </vt:variant>
    </vt:vector>
  </HeadingPairs>
  <TitlesOfParts>
    <vt:vector size="27" baseType="lpstr">
      <vt:lpstr>Arial</vt:lpstr>
      <vt:lpstr>Arial - 48</vt:lpstr>
      <vt:lpstr>Times New Roman - 36</vt:lpstr>
      <vt:lpstr>Times New Roman - 24</vt:lpstr>
      <vt:lpstr>Times New Roman - 16</vt:lpstr>
      <vt:lpstr>Times New Roman - 28</vt:lpstr>
      <vt:lpstr>Times New Roman - 20</vt:lpstr>
      <vt:lpstr>Symbol - 26</vt:lpstr>
      <vt:lpstr>Arial - 36</vt:lpstr>
      <vt:lpstr>Times New Roman - 48</vt:lpstr>
      <vt:lpstr>Calibri</vt:lpstr>
      <vt:lpstr>Arial - 26</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Cook, Amy (ED06)</dc:creator>
  <cp:lastModifiedBy>Cook, Amy (ED06)</cp:lastModifiedBy>
  <cp:revision>2</cp:revision>
  <dcterms:created xsi:type="dcterms:W3CDTF">2012-09-11T14:47:42Z</dcterms:created>
  <dcterms:modified xsi:type="dcterms:W3CDTF">2012-09-11T14:49:21Z</dcterms:modified>
</cp:coreProperties>
</file>